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8" r:id="rId3"/>
  </p:sldMasterIdLst>
  <p:notesMasterIdLst>
    <p:notesMasterId r:id="rId22"/>
  </p:notesMasterIdLst>
  <p:sldIdLst>
    <p:sldId id="257" r:id="rId4"/>
    <p:sldId id="258" r:id="rId5"/>
    <p:sldId id="305" r:id="rId6"/>
    <p:sldId id="306" r:id="rId7"/>
    <p:sldId id="268" r:id="rId8"/>
    <p:sldId id="292" r:id="rId9"/>
    <p:sldId id="293" r:id="rId10"/>
    <p:sldId id="294" r:id="rId11"/>
    <p:sldId id="282" r:id="rId12"/>
    <p:sldId id="295" r:id="rId13"/>
    <p:sldId id="297" r:id="rId14"/>
    <p:sldId id="296" r:id="rId15"/>
    <p:sldId id="298" r:id="rId16"/>
    <p:sldId id="302" r:id="rId17"/>
    <p:sldId id="284" r:id="rId18"/>
    <p:sldId id="304" r:id="rId19"/>
    <p:sldId id="278" r:id="rId20"/>
    <p:sldId id="289" r:id="rId2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77" autoAdjust="0"/>
    <p:restoredTop sz="94660"/>
  </p:normalViewPr>
  <p:slideViewPr>
    <p:cSldViewPr>
      <p:cViewPr varScale="1">
        <p:scale>
          <a:sx n="101" d="100"/>
          <a:sy n="101" d="100"/>
        </p:scale>
        <p:origin x="-25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01511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01511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0151102%20&#21327;&#3575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0151103%20&#20570;&#2406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3450;&#22686;&#39044;&#2669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lchen\&#26700;&#38754;\&#26032;&#24314;&#25991;&#20214;&#22841;%20(3)&#26032;&#19977;&#26495;\201511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style val="4"/>
  <c:chart>
    <c:title>
      <c:tx>
        <c:rich>
          <a:bodyPr/>
          <a:lstStyle/>
          <a:p>
            <a:pPr>
              <a:defRPr/>
            </a:pPr>
            <a:r>
              <a:rPr lang="en-US" sz="1800" b="1" i="0" baseline="0"/>
              <a:t>11</a:t>
            </a:r>
            <a:r>
              <a:rPr lang="zh-CN" sz="1800" b="1" i="0" baseline="0"/>
              <a:t>月新三板成交金额（万元）</a:t>
            </a:r>
          </a:p>
        </c:rich>
      </c:tx>
      <c:layout/>
    </c:title>
    <c:plotArea>
      <c:layout/>
      <c:barChart>
        <c:barDir val="col"/>
        <c:grouping val="clustered"/>
        <c:ser>
          <c:idx val="0"/>
          <c:order val="0"/>
          <c:cat>
            <c:strRef>
              <c:f>Wind资讯!$F$2:$G$2</c:f>
              <c:strCache>
                <c:ptCount val="2"/>
                <c:pt idx="0">
                  <c:v>做市转让</c:v>
                </c:pt>
                <c:pt idx="1">
                  <c:v>协议转让</c:v>
                </c:pt>
              </c:strCache>
            </c:strRef>
          </c:cat>
          <c:val>
            <c:numRef>
              <c:f>Wind资讯!$F$3:$G$3</c:f>
              <c:numCache>
                <c:formatCode>#,##0.00</c:formatCode>
                <c:ptCount val="2"/>
                <c:pt idx="0">
                  <c:v>1581173.55</c:v>
                </c:pt>
                <c:pt idx="1">
                  <c:v>698374.49000000022</c:v>
                </c:pt>
              </c:numCache>
            </c:numRef>
          </c:val>
        </c:ser>
        <c:axId val="74289536"/>
        <c:axId val="74291072"/>
      </c:barChart>
      <c:catAx>
        <c:axId val="74289536"/>
        <c:scaling>
          <c:orientation val="minMax"/>
        </c:scaling>
        <c:axPos val="b"/>
        <c:majorTickMark val="none"/>
        <c:tickLblPos val="nextTo"/>
        <c:crossAx val="74291072"/>
        <c:crosses val="autoZero"/>
        <c:auto val="1"/>
        <c:lblAlgn val="ctr"/>
        <c:lblOffset val="100"/>
      </c:catAx>
      <c:valAx>
        <c:axId val="74291072"/>
        <c:scaling>
          <c:orientation val="minMax"/>
        </c:scaling>
        <c:axPos val="l"/>
        <c:majorGridlines/>
        <c:numFmt formatCode="#,##0.00" sourceLinked="1"/>
        <c:majorTickMark val="none"/>
        <c:tickLblPos val="nextTo"/>
        <c:crossAx val="742895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style val="4"/>
  <c:chart>
    <c:title>
      <c:tx>
        <c:rich>
          <a:bodyPr/>
          <a:lstStyle/>
          <a:p>
            <a:pPr>
              <a:defRPr/>
            </a:pPr>
            <a:r>
              <a:rPr lang="en-US" sz="1800" b="1" i="0" baseline="0"/>
              <a:t>11</a:t>
            </a:r>
            <a:r>
              <a:rPr lang="zh-CN" sz="1800" b="1" i="0" baseline="0"/>
              <a:t>月新三板成交量（万股）</a:t>
            </a:r>
            <a:endParaRPr lang="zh-CN"/>
          </a:p>
        </c:rich>
      </c:tx>
      <c:layout/>
    </c:title>
    <c:plotArea>
      <c:layout/>
      <c:barChart>
        <c:barDir val="col"/>
        <c:grouping val="clustered"/>
        <c:ser>
          <c:idx val="0"/>
          <c:order val="0"/>
          <c:cat>
            <c:strRef>
              <c:f>Wind资讯!$C$2:$D$2</c:f>
              <c:strCache>
                <c:ptCount val="2"/>
                <c:pt idx="0">
                  <c:v>做市转让</c:v>
                </c:pt>
                <c:pt idx="1">
                  <c:v>协议转让</c:v>
                </c:pt>
              </c:strCache>
            </c:strRef>
          </c:cat>
          <c:val>
            <c:numRef>
              <c:f>Wind资讯!$C$3:$D$3</c:f>
              <c:numCache>
                <c:formatCode>#,##0.00</c:formatCode>
                <c:ptCount val="2"/>
                <c:pt idx="0">
                  <c:v>276170.05</c:v>
                </c:pt>
                <c:pt idx="1">
                  <c:v>157773.15</c:v>
                </c:pt>
              </c:numCache>
            </c:numRef>
          </c:val>
        </c:ser>
        <c:axId val="74314880"/>
        <c:axId val="74316416"/>
      </c:barChart>
      <c:catAx>
        <c:axId val="74314880"/>
        <c:scaling>
          <c:orientation val="minMax"/>
        </c:scaling>
        <c:axPos val="b"/>
        <c:majorTickMark val="none"/>
        <c:tickLblPos val="nextTo"/>
        <c:crossAx val="74316416"/>
        <c:crosses val="autoZero"/>
        <c:auto val="1"/>
        <c:lblAlgn val="ctr"/>
        <c:lblOffset val="100"/>
      </c:catAx>
      <c:valAx>
        <c:axId val="74316416"/>
        <c:scaling>
          <c:orientation val="minMax"/>
        </c:scaling>
        <c:axPos val="l"/>
        <c:majorGridlines/>
        <c:numFmt formatCode="#,##0.00" sourceLinked="1"/>
        <c:majorTickMark val="none"/>
        <c:tickLblPos val="nextTo"/>
        <c:crossAx val="7431488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sz="1800" b="1" i="0" baseline="0"/>
              <a:t>11</a:t>
            </a:r>
            <a:r>
              <a:rPr lang="zh-CN" sz="1800" b="1" i="0" baseline="0"/>
              <a:t>月涨跌概况（协议）</a:t>
            </a:r>
          </a:p>
        </c:rich>
      </c:tx>
      <c:layout/>
    </c:title>
    <c:plotArea>
      <c:layout/>
      <c:pieChart>
        <c:varyColors val="1"/>
        <c:ser>
          <c:idx val="0"/>
          <c:order val="0"/>
          <c:dLbls>
            <c:numFmt formatCode="0.00%" sourceLinked="0"/>
            <c:showCatName val="1"/>
            <c:showPercent val="1"/>
            <c:showLeaderLines val="1"/>
          </c:dLbls>
          <c:cat>
            <c:strRef>
              <c:f>Wind资讯!$L$1033:$L$1035</c:f>
              <c:strCache>
                <c:ptCount val="3"/>
                <c:pt idx="0">
                  <c:v>上涨</c:v>
                </c:pt>
                <c:pt idx="1">
                  <c:v>下跌</c:v>
                </c:pt>
                <c:pt idx="2">
                  <c:v>持平</c:v>
                </c:pt>
              </c:strCache>
            </c:strRef>
          </c:cat>
          <c:val>
            <c:numRef>
              <c:f>Wind资讯!$M$1033:$M$1035</c:f>
              <c:numCache>
                <c:formatCode>General</c:formatCode>
                <c:ptCount val="3"/>
                <c:pt idx="0">
                  <c:v>258</c:v>
                </c:pt>
                <c:pt idx="1">
                  <c:v>157</c:v>
                </c:pt>
                <c:pt idx="2">
                  <c:v>606</c:v>
                </c:pt>
              </c:numCache>
            </c:numRef>
          </c:val>
        </c:ser>
        <c:dLbls>
          <c:showCatName val="1"/>
          <c:showPercent val="1"/>
        </c:dLbls>
        <c:firstSliceAng val="0"/>
      </c:pie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sz="1800" b="1" i="0" baseline="0"/>
              <a:t>11</a:t>
            </a:r>
            <a:r>
              <a:rPr lang="zh-CN" sz="1800" b="1" i="0" baseline="0"/>
              <a:t>月涨跌概况（做市）</a:t>
            </a:r>
            <a:endParaRPr lang="zh-CN"/>
          </a:p>
        </c:rich>
      </c:tx>
      <c:layout/>
    </c:title>
    <c:plotArea>
      <c:layout/>
      <c:pieChart>
        <c:varyColors val="1"/>
        <c:ser>
          <c:idx val="0"/>
          <c:order val="0"/>
          <c:dLbls>
            <c:numFmt formatCode="0.00%" sourceLinked="0"/>
            <c:showCatName val="1"/>
            <c:showPercent val="1"/>
            <c:showLeaderLines val="1"/>
          </c:dLbls>
          <c:cat>
            <c:strRef>
              <c:f>Wind资讯!$L$1012:$L$1014</c:f>
              <c:strCache>
                <c:ptCount val="3"/>
                <c:pt idx="0">
                  <c:v>上涨</c:v>
                </c:pt>
                <c:pt idx="1">
                  <c:v>下跌</c:v>
                </c:pt>
                <c:pt idx="2">
                  <c:v>持平</c:v>
                </c:pt>
              </c:strCache>
            </c:strRef>
          </c:cat>
          <c:val>
            <c:numRef>
              <c:f>Wind资讯!$M$1012:$M$1014</c:f>
              <c:numCache>
                <c:formatCode>General</c:formatCode>
                <c:ptCount val="3"/>
                <c:pt idx="0">
                  <c:v>480</c:v>
                </c:pt>
                <c:pt idx="1">
                  <c:v>374</c:v>
                </c:pt>
                <c:pt idx="2">
                  <c:v>143</c:v>
                </c:pt>
              </c:numCache>
            </c:numRef>
          </c:val>
        </c:ser>
        <c:dLbls>
          <c:showCatName val="1"/>
          <c:showPercent val="1"/>
        </c:dLbls>
        <c:firstSliceAng val="0"/>
      </c:pie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title>
      <c:tx>
        <c:rich>
          <a:bodyPr/>
          <a:lstStyle/>
          <a:p>
            <a:pPr>
              <a:defRPr/>
            </a:pPr>
            <a:r>
              <a:rPr lang="en-US" sz="1800" b="1" i="0" baseline="0"/>
              <a:t>11</a:t>
            </a:r>
            <a:r>
              <a:rPr lang="zh-CN" sz="1800" b="1" i="0" baseline="0"/>
              <a:t>月定增预案概况</a:t>
            </a:r>
            <a:endParaRPr lang="zh-CN"/>
          </a:p>
        </c:rich>
      </c:tx>
      <c:layout/>
    </c:title>
    <c:plotArea>
      <c:layout/>
      <c:barChart>
        <c:barDir val="col"/>
        <c:grouping val="clustered"/>
        <c:ser>
          <c:idx val="0"/>
          <c:order val="0"/>
          <c:tx>
            <c:strRef>
              <c:f>Sheet4!$B$38</c:f>
              <c:strCache>
                <c:ptCount val="1"/>
                <c:pt idx="0">
                  <c:v>家数</c:v>
                </c:pt>
              </c:strCache>
            </c:strRef>
          </c:tx>
          <c:cat>
            <c:strRef>
              <c:f>Sheet4!$A$39:$A$58</c:f>
              <c:strCache>
                <c:ptCount val="20"/>
                <c:pt idx="0">
                  <c:v>半导体与半导体生产设备</c:v>
                </c:pt>
                <c:pt idx="1">
                  <c:v>保险Ⅱ</c:v>
                </c:pt>
                <c:pt idx="2">
                  <c:v>材料Ⅱ</c:v>
                </c:pt>
                <c:pt idx="3">
                  <c:v>电信服务Ⅱ</c:v>
                </c:pt>
                <c:pt idx="4">
                  <c:v>多元金融</c:v>
                </c:pt>
                <c:pt idx="5">
                  <c:v>公用事业Ⅱ</c:v>
                </c:pt>
                <c:pt idx="6">
                  <c:v>技术硬件与设备</c:v>
                </c:pt>
                <c:pt idx="7">
                  <c:v>零售业</c:v>
                </c:pt>
                <c:pt idx="8">
                  <c:v>媒体Ⅱ</c:v>
                </c:pt>
                <c:pt idx="9">
                  <c:v>耐用消费品与服装</c:v>
                </c:pt>
                <c:pt idx="10">
                  <c:v>能源Ⅱ</c:v>
                </c:pt>
                <c:pt idx="11">
                  <c:v>汽车与汽车零部件</c:v>
                </c:pt>
                <c:pt idx="12">
                  <c:v>软件与服务</c:v>
                </c:pt>
                <c:pt idx="13">
                  <c:v>商业和专业服务</c:v>
                </c:pt>
                <c:pt idx="14">
                  <c:v>食品、饮料与烟草</c:v>
                </c:pt>
                <c:pt idx="15">
                  <c:v>食品与主要用品零售Ⅱ</c:v>
                </c:pt>
                <c:pt idx="16">
                  <c:v>消费者服务Ⅱ</c:v>
                </c:pt>
                <c:pt idx="17">
                  <c:v>医疗保健设备与服务</c:v>
                </c:pt>
                <c:pt idx="18">
                  <c:v>制药、生物科技与生命科学</c:v>
                </c:pt>
                <c:pt idx="19">
                  <c:v>资本货物</c:v>
                </c:pt>
              </c:strCache>
            </c:strRef>
          </c:cat>
          <c:val>
            <c:numRef>
              <c:f>Sheet4!$B$39:$B$58</c:f>
              <c:numCache>
                <c:formatCode>General</c:formatCode>
                <c:ptCount val="20"/>
                <c:pt idx="0">
                  <c:v>1</c:v>
                </c:pt>
                <c:pt idx="1">
                  <c:v>1</c:v>
                </c:pt>
                <c:pt idx="2">
                  <c:v>24</c:v>
                </c:pt>
                <c:pt idx="3">
                  <c:v>1</c:v>
                </c:pt>
                <c:pt idx="4">
                  <c:v>12</c:v>
                </c:pt>
                <c:pt idx="5">
                  <c:v>2</c:v>
                </c:pt>
                <c:pt idx="6">
                  <c:v>22</c:v>
                </c:pt>
                <c:pt idx="7">
                  <c:v>2</c:v>
                </c:pt>
                <c:pt idx="8">
                  <c:v>4</c:v>
                </c:pt>
                <c:pt idx="9">
                  <c:v>1</c:v>
                </c:pt>
                <c:pt idx="10">
                  <c:v>2</c:v>
                </c:pt>
                <c:pt idx="11">
                  <c:v>2</c:v>
                </c:pt>
                <c:pt idx="12">
                  <c:v>38</c:v>
                </c:pt>
                <c:pt idx="13">
                  <c:v>20</c:v>
                </c:pt>
                <c:pt idx="14">
                  <c:v>13</c:v>
                </c:pt>
                <c:pt idx="15">
                  <c:v>1</c:v>
                </c:pt>
                <c:pt idx="16">
                  <c:v>2</c:v>
                </c:pt>
                <c:pt idx="17">
                  <c:v>3</c:v>
                </c:pt>
                <c:pt idx="18">
                  <c:v>10</c:v>
                </c:pt>
                <c:pt idx="19">
                  <c:v>33</c:v>
                </c:pt>
              </c:numCache>
            </c:numRef>
          </c:val>
        </c:ser>
        <c:axId val="89410944"/>
        <c:axId val="89445120"/>
      </c:barChart>
      <c:lineChart>
        <c:grouping val="standard"/>
        <c:ser>
          <c:idx val="1"/>
          <c:order val="1"/>
          <c:tx>
            <c:strRef>
              <c:f>Sheet4!$C$38</c:f>
              <c:strCache>
                <c:ptCount val="1"/>
                <c:pt idx="0">
                  <c:v>预计募集资金(万元，右)</c:v>
                </c:pt>
              </c:strCache>
            </c:strRef>
          </c:tx>
          <c:marker>
            <c:symbol val="none"/>
          </c:marker>
          <c:cat>
            <c:strRef>
              <c:f>Sheet4!$A$39:$A$58</c:f>
              <c:strCache>
                <c:ptCount val="20"/>
                <c:pt idx="0">
                  <c:v>半导体与半导体生产设备</c:v>
                </c:pt>
                <c:pt idx="1">
                  <c:v>保险Ⅱ</c:v>
                </c:pt>
                <c:pt idx="2">
                  <c:v>材料Ⅱ</c:v>
                </c:pt>
                <c:pt idx="3">
                  <c:v>电信服务Ⅱ</c:v>
                </c:pt>
                <c:pt idx="4">
                  <c:v>多元金融</c:v>
                </c:pt>
                <c:pt idx="5">
                  <c:v>公用事业Ⅱ</c:v>
                </c:pt>
                <c:pt idx="6">
                  <c:v>技术硬件与设备</c:v>
                </c:pt>
                <c:pt idx="7">
                  <c:v>零售业</c:v>
                </c:pt>
                <c:pt idx="8">
                  <c:v>媒体Ⅱ</c:v>
                </c:pt>
                <c:pt idx="9">
                  <c:v>耐用消费品与服装</c:v>
                </c:pt>
                <c:pt idx="10">
                  <c:v>能源Ⅱ</c:v>
                </c:pt>
                <c:pt idx="11">
                  <c:v>汽车与汽车零部件</c:v>
                </c:pt>
                <c:pt idx="12">
                  <c:v>软件与服务</c:v>
                </c:pt>
                <c:pt idx="13">
                  <c:v>商业和专业服务</c:v>
                </c:pt>
                <c:pt idx="14">
                  <c:v>食品、饮料与烟草</c:v>
                </c:pt>
                <c:pt idx="15">
                  <c:v>食品与主要用品零售Ⅱ</c:v>
                </c:pt>
                <c:pt idx="16">
                  <c:v>消费者服务Ⅱ</c:v>
                </c:pt>
                <c:pt idx="17">
                  <c:v>医疗保健设备与服务</c:v>
                </c:pt>
                <c:pt idx="18">
                  <c:v>制药、生物科技与生命科学</c:v>
                </c:pt>
                <c:pt idx="19">
                  <c:v>资本货物</c:v>
                </c:pt>
              </c:strCache>
            </c:strRef>
          </c:cat>
          <c:val>
            <c:numRef>
              <c:f>Sheet4!$C$39:$C$58</c:f>
              <c:numCache>
                <c:formatCode>General</c:formatCode>
                <c:ptCount val="20"/>
                <c:pt idx="0">
                  <c:v>6500</c:v>
                </c:pt>
                <c:pt idx="1">
                  <c:v>10000</c:v>
                </c:pt>
                <c:pt idx="2">
                  <c:v>297641.83860000002</c:v>
                </c:pt>
                <c:pt idx="3">
                  <c:v>721</c:v>
                </c:pt>
                <c:pt idx="4">
                  <c:v>577282.19999999995</c:v>
                </c:pt>
                <c:pt idx="5">
                  <c:v>58874.2</c:v>
                </c:pt>
                <c:pt idx="6">
                  <c:v>338450.76724999998</c:v>
                </c:pt>
                <c:pt idx="7">
                  <c:v>10900.0008</c:v>
                </c:pt>
                <c:pt idx="8">
                  <c:v>77000</c:v>
                </c:pt>
                <c:pt idx="9">
                  <c:v>5600.0000000000009</c:v>
                </c:pt>
                <c:pt idx="10">
                  <c:v>13680.999999999998</c:v>
                </c:pt>
                <c:pt idx="11">
                  <c:v>2560</c:v>
                </c:pt>
                <c:pt idx="12">
                  <c:v>644421.71521399997</c:v>
                </c:pt>
                <c:pt idx="13">
                  <c:v>279881.78999999998</c:v>
                </c:pt>
                <c:pt idx="14">
                  <c:v>128503.5912</c:v>
                </c:pt>
                <c:pt idx="15">
                  <c:v>7233.0002999999997</c:v>
                </c:pt>
                <c:pt idx="16">
                  <c:v>8073.9989999999998</c:v>
                </c:pt>
                <c:pt idx="17">
                  <c:v>5523.505588</c:v>
                </c:pt>
                <c:pt idx="18">
                  <c:v>37293.158228</c:v>
                </c:pt>
                <c:pt idx="19">
                  <c:v>130430.82</c:v>
                </c:pt>
              </c:numCache>
            </c:numRef>
          </c:val>
        </c:ser>
        <c:marker val="1"/>
        <c:axId val="90648960"/>
        <c:axId val="89447040"/>
      </c:lineChart>
      <c:catAx>
        <c:axId val="89410944"/>
        <c:scaling>
          <c:orientation val="minMax"/>
        </c:scaling>
        <c:axPos val="b"/>
        <c:majorTickMark val="none"/>
        <c:tickLblPos val="nextTo"/>
        <c:crossAx val="89445120"/>
        <c:crosses val="autoZero"/>
        <c:auto val="1"/>
        <c:lblAlgn val="ctr"/>
        <c:lblOffset val="100"/>
      </c:catAx>
      <c:valAx>
        <c:axId val="89445120"/>
        <c:scaling>
          <c:orientation val="minMax"/>
        </c:scaling>
        <c:axPos val="l"/>
        <c:majorGridlines/>
        <c:numFmt formatCode="General" sourceLinked="1"/>
        <c:majorTickMark val="none"/>
        <c:tickLblPos val="nextTo"/>
        <c:crossAx val="89410944"/>
        <c:crosses val="autoZero"/>
        <c:crossBetween val="between"/>
      </c:valAx>
      <c:valAx>
        <c:axId val="89447040"/>
        <c:scaling>
          <c:orientation val="minMax"/>
        </c:scaling>
        <c:axPos val="r"/>
        <c:numFmt formatCode="General" sourceLinked="1"/>
        <c:tickLblPos val="nextTo"/>
        <c:crossAx val="90648960"/>
        <c:crosses val="max"/>
        <c:crossBetween val="between"/>
      </c:valAx>
      <c:catAx>
        <c:axId val="90648960"/>
        <c:scaling>
          <c:orientation val="minMax"/>
        </c:scaling>
        <c:delete val="1"/>
        <c:axPos val="b"/>
        <c:tickLblPos val="nextTo"/>
        <c:crossAx val="89447040"/>
        <c:crosses val="autoZero"/>
        <c:auto val="1"/>
        <c:lblAlgn val="ctr"/>
        <c:lblOffset val="100"/>
      </c:catAx>
    </c:plotArea>
    <c:legend>
      <c:legendPos val="b"/>
      <c:layout/>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sz="1800" b="1" i="0" baseline="0"/>
              <a:t>11</a:t>
            </a:r>
            <a:r>
              <a:rPr lang="zh-CN" sz="1800" b="1" i="0" baseline="0"/>
              <a:t>月定增实施概况</a:t>
            </a:r>
          </a:p>
        </c:rich>
      </c:tx>
      <c:layout/>
    </c:title>
    <c:plotArea>
      <c:layout/>
      <c:barChart>
        <c:barDir val="col"/>
        <c:grouping val="clustered"/>
        <c:ser>
          <c:idx val="0"/>
          <c:order val="0"/>
          <c:tx>
            <c:strRef>
              <c:f>Sheet4!$B$35</c:f>
              <c:strCache>
                <c:ptCount val="1"/>
                <c:pt idx="0">
                  <c:v>家数</c:v>
                </c:pt>
              </c:strCache>
            </c:strRef>
          </c:tx>
          <c:cat>
            <c:strRef>
              <c:f>Sheet4!$A$36:$A$54</c:f>
              <c:strCache>
                <c:ptCount val="19"/>
                <c:pt idx="0">
                  <c:v>半导体与半导体生产设备</c:v>
                </c:pt>
                <c:pt idx="1">
                  <c:v>保险Ⅱ</c:v>
                </c:pt>
                <c:pt idx="2">
                  <c:v>材料Ⅱ</c:v>
                </c:pt>
                <c:pt idx="3">
                  <c:v>电信服务Ⅱ</c:v>
                </c:pt>
                <c:pt idx="4">
                  <c:v>多元金融</c:v>
                </c:pt>
                <c:pt idx="5">
                  <c:v>公用事业Ⅱ</c:v>
                </c:pt>
                <c:pt idx="6">
                  <c:v>技术硬件与设备</c:v>
                </c:pt>
                <c:pt idx="7">
                  <c:v>零售业</c:v>
                </c:pt>
                <c:pt idx="8">
                  <c:v>媒体Ⅱ</c:v>
                </c:pt>
                <c:pt idx="9">
                  <c:v>耐用消费品与服装</c:v>
                </c:pt>
                <c:pt idx="10">
                  <c:v>能源Ⅱ</c:v>
                </c:pt>
                <c:pt idx="11">
                  <c:v>汽车与汽车零部件</c:v>
                </c:pt>
                <c:pt idx="12">
                  <c:v>软件与服务</c:v>
                </c:pt>
                <c:pt idx="13">
                  <c:v>商业和专业服务</c:v>
                </c:pt>
                <c:pt idx="14">
                  <c:v>食品、饮料与烟草</c:v>
                </c:pt>
                <c:pt idx="15">
                  <c:v>医疗保健设备与服务</c:v>
                </c:pt>
                <c:pt idx="16">
                  <c:v>运输</c:v>
                </c:pt>
                <c:pt idx="17">
                  <c:v>制药、生物科技与生命科学</c:v>
                </c:pt>
                <c:pt idx="18">
                  <c:v>资本货物</c:v>
                </c:pt>
              </c:strCache>
            </c:strRef>
          </c:cat>
          <c:val>
            <c:numRef>
              <c:f>Sheet4!$B$36:$B$54</c:f>
              <c:numCache>
                <c:formatCode>General</c:formatCode>
                <c:ptCount val="19"/>
                <c:pt idx="0">
                  <c:v>1</c:v>
                </c:pt>
                <c:pt idx="1">
                  <c:v>1</c:v>
                </c:pt>
                <c:pt idx="2">
                  <c:v>35</c:v>
                </c:pt>
                <c:pt idx="3">
                  <c:v>1</c:v>
                </c:pt>
                <c:pt idx="4">
                  <c:v>11</c:v>
                </c:pt>
                <c:pt idx="5">
                  <c:v>4</c:v>
                </c:pt>
                <c:pt idx="6">
                  <c:v>33</c:v>
                </c:pt>
                <c:pt idx="7">
                  <c:v>2</c:v>
                </c:pt>
                <c:pt idx="8">
                  <c:v>13</c:v>
                </c:pt>
                <c:pt idx="9">
                  <c:v>3</c:v>
                </c:pt>
                <c:pt idx="10">
                  <c:v>3</c:v>
                </c:pt>
                <c:pt idx="11">
                  <c:v>7</c:v>
                </c:pt>
                <c:pt idx="12">
                  <c:v>62</c:v>
                </c:pt>
                <c:pt idx="13">
                  <c:v>28</c:v>
                </c:pt>
                <c:pt idx="14">
                  <c:v>16</c:v>
                </c:pt>
                <c:pt idx="15">
                  <c:v>8</c:v>
                </c:pt>
                <c:pt idx="16">
                  <c:v>1</c:v>
                </c:pt>
                <c:pt idx="17">
                  <c:v>12</c:v>
                </c:pt>
                <c:pt idx="18">
                  <c:v>58</c:v>
                </c:pt>
              </c:numCache>
            </c:numRef>
          </c:val>
        </c:ser>
        <c:axId val="74334208"/>
        <c:axId val="74335744"/>
      </c:barChart>
      <c:lineChart>
        <c:grouping val="standard"/>
        <c:ser>
          <c:idx val="1"/>
          <c:order val="1"/>
          <c:tx>
            <c:strRef>
              <c:f>Sheet4!$C$35</c:f>
              <c:strCache>
                <c:ptCount val="1"/>
                <c:pt idx="0">
                  <c:v>实际募资总额(万元，右)</c:v>
                </c:pt>
              </c:strCache>
            </c:strRef>
          </c:tx>
          <c:marker>
            <c:symbol val="none"/>
          </c:marker>
          <c:cat>
            <c:strRef>
              <c:f>Sheet4!$A$36:$A$54</c:f>
              <c:strCache>
                <c:ptCount val="19"/>
                <c:pt idx="0">
                  <c:v>半导体与半导体生产设备</c:v>
                </c:pt>
                <c:pt idx="1">
                  <c:v>保险Ⅱ</c:v>
                </c:pt>
                <c:pt idx="2">
                  <c:v>材料Ⅱ</c:v>
                </c:pt>
                <c:pt idx="3">
                  <c:v>电信服务Ⅱ</c:v>
                </c:pt>
                <c:pt idx="4">
                  <c:v>多元金融</c:v>
                </c:pt>
                <c:pt idx="5">
                  <c:v>公用事业Ⅱ</c:v>
                </c:pt>
                <c:pt idx="6">
                  <c:v>技术硬件与设备</c:v>
                </c:pt>
                <c:pt idx="7">
                  <c:v>零售业</c:v>
                </c:pt>
                <c:pt idx="8">
                  <c:v>媒体Ⅱ</c:v>
                </c:pt>
                <c:pt idx="9">
                  <c:v>耐用消费品与服装</c:v>
                </c:pt>
                <c:pt idx="10">
                  <c:v>能源Ⅱ</c:v>
                </c:pt>
                <c:pt idx="11">
                  <c:v>汽车与汽车零部件</c:v>
                </c:pt>
                <c:pt idx="12">
                  <c:v>软件与服务</c:v>
                </c:pt>
                <c:pt idx="13">
                  <c:v>商业和专业服务</c:v>
                </c:pt>
                <c:pt idx="14">
                  <c:v>食品、饮料与烟草</c:v>
                </c:pt>
                <c:pt idx="15">
                  <c:v>医疗保健设备与服务</c:v>
                </c:pt>
                <c:pt idx="16">
                  <c:v>运输</c:v>
                </c:pt>
                <c:pt idx="17">
                  <c:v>制药、生物科技与生命科学</c:v>
                </c:pt>
                <c:pt idx="18">
                  <c:v>资本货物</c:v>
                </c:pt>
              </c:strCache>
            </c:strRef>
          </c:cat>
          <c:val>
            <c:numRef>
              <c:f>Sheet4!$C$36:$C$54</c:f>
              <c:numCache>
                <c:formatCode>General</c:formatCode>
                <c:ptCount val="19"/>
                <c:pt idx="0">
                  <c:v>840</c:v>
                </c:pt>
                <c:pt idx="1">
                  <c:v>700.00000000000011</c:v>
                </c:pt>
                <c:pt idx="2">
                  <c:v>97695.156313999993</c:v>
                </c:pt>
                <c:pt idx="3">
                  <c:v>2000</c:v>
                </c:pt>
                <c:pt idx="4">
                  <c:v>1651466.8420555601</c:v>
                </c:pt>
                <c:pt idx="5">
                  <c:v>14895.230000000001</c:v>
                </c:pt>
                <c:pt idx="6">
                  <c:v>77800.915179999982</c:v>
                </c:pt>
                <c:pt idx="7">
                  <c:v>11250</c:v>
                </c:pt>
                <c:pt idx="8">
                  <c:v>34469.563600000001</c:v>
                </c:pt>
                <c:pt idx="9">
                  <c:v>2880</c:v>
                </c:pt>
                <c:pt idx="10">
                  <c:v>3023</c:v>
                </c:pt>
                <c:pt idx="11">
                  <c:v>9524.0280000000002</c:v>
                </c:pt>
                <c:pt idx="12">
                  <c:v>204630.33781700002</c:v>
                </c:pt>
                <c:pt idx="13">
                  <c:v>94685.027919999993</c:v>
                </c:pt>
                <c:pt idx="14">
                  <c:v>86404.7497</c:v>
                </c:pt>
                <c:pt idx="15">
                  <c:v>18849.150899999997</c:v>
                </c:pt>
                <c:pt idx="16">
                  <c:v>4200</c:v>
                </c:pt>
                <c:pt idx="17">
                  <c:v>18317.900000000001</c:v>
                </c:pt>
                <c:pt idx="18">
                  <c:v>121765.93119999999</c:v>
                </c:pt>
              </c:numCache>
            </c:numRef>
          </c:val>
        </c:ser>
        <c:marker val="1"/>
        <c:axId val="74339072"/>
        <c:axId val="74337280"/>
      </c:lineChart>
      <c:catAx>
        <c:axId val="74334208"/>
        <c:scaling>
          <c:orientation val="minMax"/>
        </c:scaling>
        <c:axPos val="b"/>
        <c:majorTickMark val="none"/>
        <c:tickLblPos val="nextTo"/>
        <c:crossAx val="74335744"/>
        <c:crosses val="autoZero"/>
        <c:auto val="1"/>
        <c:lblAlgn val="ctr"/>
        <c:lblOffset val="100"/>
      </c:catAx>
      <c:valAx>
        <c:axId val="74335744"/>
        <c:scaling>
          <c:orientation val="minMax"/>
        </c:scaling>
        <c:axPos val="l"/>
        <c:majorGridlines/>
        <c:numFmt formatCode="General" sourceLinked="1"/>
        <c:majorTickMark val="none"/>
        <c:tickLblPos val="nextTo"/>
        <c:crossAx val="74334208"/>
        <c:crosses val="autoZero"/>
        <c:crossBetween val="between"/>
      </c:valAx>
      <c:valAx>
        <c:axId val="74337280"/>
        <c:scaling>
          <c:orientation val="minMax"/>
        </c:scaling>
        <c:axPos val="r"/>
        <c:numFmt formatCode="General" sourceLinked="1"/>
        <c:tickLblPos val="nextTo"/>
        <c:crossAx val="74339072"/>
        <c:crosses val="max"/>
        <c:crossBetween val="between"/>
      </c:valAx>
      <c:catAx>
        <c:axId val="74339072"/>
        <c:scaling>
          <c:orientation val="minMax"/>
        </c:scaling>
        <c:delete val="1"/>
        <c:axPos val="b"/>
        <c:tickLblPos val="nextTo"/>
        <c:crossAx val="74337280"/>
        <c:crosses val="autoZero"/>
        <c:auto val="1"/>
        <c:lblAlgn val="ctr"/>
        <c:lblOffset val="100"/>
      </c:catAx>
    </c:plotArea>
    <c:legend>
      <c:legendPos val="b"/>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2EA48-9556-4215-A67C-1D8C928C765E}" type="datetimeFigureOut">
              <a:rPr lang="zh-CN" altLang="en-US" smtClean="0"/>
              <a:pPr/>
              <a:t>2015-12-2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D0180-458E-41F9-B53C-56F3A5C6102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zh-CN" altLang="en-US"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B33489E-0B9D-4E33-BE5C-058DAE461DDB}" type="slidenum">
              <a:rPr lang="en-US" altLang="zh-CN" smtClean="0"/>
              <a:pPr/>
              <a:t>18</a:t>
            </a:fld>
            <a:endParaRPr lang="en-US" altLang="zh-CN"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11" descr="cover_bk102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 name="Picture 10" descr="cover_bk102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250825" y="692150"/>
            <a:ext cx="8893175" cy="720725"/>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412875"/>
            <a:ext cx="4171950" cy="525621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92663" y="1412875"/>
            <a:ext cx="4171950" cy="525621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6443663" y="6675438"/>
            <a:ext cx="1006475" cy="182562"/>
          </a:xfrm>
          <a:prstGeom prst="rect">
            <a:avLst/>
          </a:prstGeom>
        </p:spPr>
        <p:txBody>
          <a:bodyPr/>
          <a:lstStyle>
            <a:lvl1pPr>
              <a:defRPr>
                <a:latin typeface="Arial" charset="0"/>
                <a:ea typeface="宋体" pitchFamily="2" charset="-122"/>
              </a:defRPr>
            </a:lvl1pPr>
          </a:lstStyle>
          <a:p>
            <a:fld id="{B398A76B-2271-4AB8-A247-AAA1EC7686ED}" type="datetimeFigureOut">
              <a:rPr lang="zh-CN" altLang="en-US" smtClean="0"/>
              <a:pPr/>
              <a:t>2015-12-2</a:t>
            </a:fld>
            <a:endParaRPr lang="zh-CN" altLang="en-US"/>
          </a:p>
        </p:txBody>
      </p:sp>
      <p:sp>
        <p:nvSpPr>
          <p:cNvPr id="6" name="页脚占位符 5"/>
          <p:cNvSpPr>
            <a:spLocks noGrp="1"/>
          </p:cNvSpPr>
          <p:nvPr>
            <p:ph type="ftr" sz="quarter" idx="11"/>
          </p:nvPr>
        </p:nvSpPr>
        <p:spPr>
          <a:xfrm>
            <a:off x="3276600" y="6675438"/>
            <a:ext cx="3095625" cy="182562"/>
          </a:xfrm>
          <a:prstGeom prst="rect">
            <a:avLst/>
          </a:prstGeom>
        </p:spPr>
        <p:txBody>
          <a:bodyPr/>
          <a:lstStyle>
            <a:lvl1pPr>
              <a:defRPr>
                <a:latin typeface="Arial" charset="0"/>
                <a:ea typeface="宋体" pitchFamily="2" charset="-122"/>
              </a:defRPr>
            </a:lvl1pPr>
          </a:lstStyle>
          <a:p>
            <a:endParaRPr lang="zh-CN" altLang="en-US"/>
          </a:p>
        </p:txBody>
      </p:sp>
      <p:sp>
        <p:nvSpPr>
          <p:cNvPr id="7" name="灯片编号占位符 6"/>
          <p:cNvSpPr>
            <a:spLocks noGrp="1"/>
          </p:cNvSpPr>
          <p:nvPr>
            <p:ph type="sldNum" sz="quarter" idx="12"/>
          </p:nvPr>
        </p:nvSpPr>
        <p:spPr>
          <a:xfrm>
            <a:off x="8243888" y="6675438"/>
            <a:ext cx="792162" cy="182562"/>
          </a:xfrm>
          <a:prstGeom prst="rect">
            <a:avLst/>
          </a:prstGeom>
        </p:spPr>
        <p:txBody>
          <a:bodyPr/>
          <a:lstStyle>
            <a:lvl1pPr>
              <a:defRPr>
                <a:latin typeface="Arial" charset="0"/>
                <a:ea typeface="宋体" pitchFamily="2" charset="-122"/>
              </a:defRPr>
            </a:lvl1pPr>
          </a:lstStyle>
          <a:p>
            <a:fld id="{603F5C60-AC2C-4F17-A879-752FF418DE3C}" type="slidenum">
              <a:rPr lang="zh-CN" altLang="en-US" smtClean="0"/>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50825" y="692150"/>
            <a:ext cx="8893175" cy="59769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a:xfrm>
            <a:off x="6443663" y="6675438"/>
            <a:ext cx="1006475" cy="182562"/>
          </a:xfrm>
          <a:prstGeom prst="rect">
            <a:avLst/>
          </a:prstGeom>
        </p:spPr>
        <p:txBody>
          <a:bodyPr/>
          <a:lstStyle>
            <a:lvl1pPr>
              <a:defRPr>
                <a:latin typeface="Arial" charset="0"/>
                <a:ea typeface="宋体" pitchFamily="2" charset="-122"/>
              </a:defRPr>
            </a:lvl1pPr>
          </a:lstStyle>
          <a:p>
            <a:fld id="{B398A76B-2271-4AB8-A247-AAA1EC7686ED}" type="datetimeFigureOut">
              <a:rPr lang="zh-CN" altLang="en-US" smtClean="0"/>
              <a:pPr/>
              <a:t>2015-12-2</a:t>
            </a:fld>
            <a:endParaRPr lang="zh-CN" altLang="en-US"/>
          </a:p>
        </p:txBody>
      </p:sp>
      <p:sp>
        <p:nvSpPr>
          <p:cNvPr id="4" name="页脚占位符 3"/>
          <p:cNvSpPr>
            <a:spLocks noGrp="1"/>
          </p:cNvSpPr>
          <p:nvPr>
            <p:ph type="ftr" sz="quarter" idx="11"/>
          </p:nvPr>
        </p:nvSpPr>
        <p:spPr>
          <a:xfrm>
            <a:off x="3276600" y="6675438"/>
            <a:ext cx="3095625" cy="182562"/>
          </a:xfrm>
          <a:prstGeom prst="rect">
            <a:avLst/>
          </a:prstGeom>
        </p:spPr>
        <p:txBody>
          <a:bodyPr/>
          <a:lstStyle>
            <a:lvl1pPr>
              <a:defRPr>
                <a:latin typeface="Arial" charset="0"/>
                <a:ea typeface="宋体" pitchFamily="2" charset="-122"/>
              </a:defRPr>
            </a:lvl1pPr>
          </a:lstStyle>
          <a:p>
            <a:endParaRPr lang="zh-CN" altLang="en-US"/>
          </a:p>
        </p:txBody>
      </p:sp>
      <p:sp>
        <p:nvSpPr>
          <p:cNvPr id="5" name="灯片编号占位符 4"/>
          <p:cNvSpPr>
            <a:spLocks noGrp="1"/>
          </p:cNvSpPr>
          <p:nvPr>
            <p:ph type="sldNum" sz="quarter" idx="12"/>
          </p:nvPr>
        </p:nvSpPr>
        <p:spPr>
          <a:xfrm>
            <a:off x="8243888" y="6675438"/>
            <a:ext cx="792162" cy="182562"/>
          </a:xfrm>
          <a:prstGeom prst="rect">
            <a:avLst/>
          </a:prstGeom>
        </p:spPr>
        <p:txBody>
          <a:bodyPr/>
          <a:lstStyle>
            <a:lvl1pPr>
              <a:defRPr>
                <a:latin typeface="Arial" charset="0"/>
                <a:ea typeface="宋体" pitchFamily="2" charset="-122"/>
              </a:defRPr>
            </a:lvl1pPr>
          </a:lstStyle>
          <a:p>
            <a:fld id="{603F5C60-AC2C-4F17-A879-752FF418DE3C}" type="slidenum">
              <a:rPr lang="zh-CN" altLang="en-US" smtClean="0"/>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B398A76B-2271-4AB8-A247-AAA1EC7686ED}" type="datetimeFigureOut">
              <a:rPr lang="zh-CN" altLang="en-US" smtClean="0"/>
              <a:pPr/>
              <a:t>2015-12-2</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603F5C60-AC2C-4F17-A879-752FF418DE3C}" type="slidenum">
              <a:rPr lang="zh-CN" altLang="en-US" smtClean="0"/>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28.xml"/><Relationship Id="rId7"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content_bk-1"/>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6569075"/>
            <a:ext cx="1428750" cy="304800"/>
          </a:xfrm>
          <a:prstGeom prst="rect">
            <a:avLst/>
          </a:prstGeom>
          <a:noFill/>
        </p:spPr>
        <p:txBody>
          <a:bodyPr>
            <a:spAutoFit/>
          </a:bodyPr>
          <a:lstStyle/>
          <a:p>
            <a:pPr>
              <a:defRPr/>
            </a:pPr>
            <a:fld id="{B2DE97DD-350A-48F0-B6F7-B78D3466750B}" type="slidenum">
              <a:rPr lang="zh-CN" altLang="en-US" sz="1400">
                <a:solidFill>
                  <a:schemeClr val="bg1"/>
                </a:solidFill>
                <a:latin typeface="+mn-lt"/>
                <a:ea typeface="宋体" pitchFamily="2" charset="-122"/>
              </a:rPr>
              <a:pPr>
                <a:defRPr/>
              </a:pPr>
              <a:t>‹#›</a:t>
            </a:fld>
            <a:endParaRPr lang="zh-CN" altLang="en-US" sz="1400" dirty="0">
              <a:solidFill>
                <a:schemeClr val="bg1"/>
              </a:solidFill>
              <a:latin typeface="+mn-lt"/>
              <a:ea typeface="宋体"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descr="content_bk-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5"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43108" y="2571744"/>
            <a:ext cx="5000644" cy="1350370"/>
          </a:xfrm>
          <a:prstGeom prst="rect">
            <a:avLst/>
          </a:prstGeom>
        </p:spPr>
        <p:txBody>
          <a:bodyPr wrap="square">
            <a:spAutoFit/>
          </a:bodyPr>
          <a:lstStyle/>
          <a:p>
            <a:pPr algn="ctr">
              <a:spcBef>
                <a:spcPct val="50000"/>
              </a:spcBef>
            </a:pPr>
            <a:r>
              <a:rPr lang="en-US" altLang="zh-CN" b="1" dirty="0" smtClean="0">
                <a:ea typeface="黑体" pitchFamily="2" charset="-122"/>
              </a:rPr>
              <a:t>【Wind</a:t>
            </a:r>
            <a:r>
              <a:rPr lang="zh-CN" altLang="en-US" b="1" dirty="0" smtClean="0">
                <a:ea typeface="黑体" pitchFamily="2" charset="-122"/>
              </a:rPr>
              <a:t>资讯</a:t>
            </a:r>
            <a:r>
              <a:rPr lang="en-US" altLang="zh-CN" b="1" dirty="0" smtClean="0">
                <a:ea typeface="黑体" pitchFamily="2" charset="-122"/>
              </a:rPr>
              <a:t>】2015</a:t>
            </a:r>
            <a:r>
              <a:rPr lang="zh-CN" altLang="en-US" b="1" dirty="0" smtClean="0">
                <a:ea typeface="黑体" pitchFamily="2" charset="-122"/>
              </a:rPr>
              <a:t>年</a:t>
            </a:r>
            <a:r>
              <a:rPr lang="en-US" altLang="zh-CN" b="1" dirty="0" smtClean="0">
                <a:ea typeface="黑体" pitchFamily="2" charset="-122"/>
              </a:rPr>
              <a:t>11</a:t>
            </a:r>
            <a:r>
              <a:rPr lang="zh-CN" altLang="en-US" b="1" dirty="0" smtClean="0">
                <a:ea typeface="黑体" pitchFamily="2" charset="-122"/>
              </a:rPr>
              <a:t>月新三板月度报告　　</a:t>
            </a:r>
            <a:endParaRPr lang="en-US" altLang="zh-CN" b="1" dirty="0" smtClean="0">
              <a:ea typeface="黑体" pitchFamily="2" charset="-122"/>
            </a:endParaRPr>
          </a:p>
          <a:p>
            <a:pPr algn="ctr">
              <a:spcBef>
                <a:spcPct val="50000"/>
              </a:spcBef>
            </a:pPr>
            <a:r>
              <a:rPr lang="en-US" altLang="zh-CN" sz="1400" b="1" dirty="0" smtClean="0">
                <a:ea typeface="黑体" pitchFamily="2" charset="-122"/>
              </a:rPr>
              <a:t>(2015</a:t>
            </a:r>
            <a:r>
              <a:rPr lang="zh-CN" altLang="en-US" sz="1400" b="1" dirty="0" smtClean="0">
                <a:ea typeface="黑体" pitchFamily="2" charset="-122"/>
              </a:rPr>
              <a:t>年</a:t>
            </a:r>
            <a:r>
              <a:rPr lang="en-US" altLang="zh-CN" sz="1400" b="1" dirty="0" smtClean="0">
                <a:ea typeface="黑体" pitchFamily="2" charset="-122"/>
              </a:rPr>
              <a:t>12</a:t>
            </a:r>
            <a:r>
              <a:rPr lang="zh-CN" altLang="en-US" sz="1400" b="1" dirty="0" smtClean="0">
                <a:ea typeface="黑体" pitchFamily="2" charset="-122"/>
              </a:rPr>
              <a:t>月</a:t>
            </a:r>
            <a:r>
              <a:rPr lang="en-US" altLang="zh-CN" sz="1400" b="1" dirty="0" smtClean="0">
                <a:ea typeface="黑体" pitchFamily="2" charset="-122"/>
              </a:rPr>
              <a:t>)</a:t>
            </a:r>
          </a:p>
          <a:p>
            <a:pPr algn="ctr">
              <a:spcBef>
                <a:spcPct val="50000"/>
              </a:spcBef>
            </a:pPr>
            <a:endParaRPr lang="en-US" altLang="zh-CN" sz="1050" b="1" dirty="0" smtClean="0">
              <a:ea typeface="黑体" pitchFamily="2" charset="-122"/>
            </a:endParaRPr>
          </a:p>
          <a:p>
            <a:pPr algn="ctr">
              <a:spcBef>
                <a:spcPct val="50000"/>
              </a:spcBef>
            </a:pPr>
            <a:r>
              <a:rPr lang="en-US" altLang="zh-CN" b="1" dirty="0" smtClean="0">
                <a:ea typeface="黑体" pitchFamily="2" charset="-122"/>
              </a:rPr>
              <a:t>Wind</a:t>
            </a:r>
            <a:r>
              <a:rPr lang="zh-CN" altLang="en-US" b="1" dirty="0" smtClean="0">
                <a:ea typeface="黑体" pitchFamily="2" charset="-122"/>
              </a:rPr>
              <a:t>资讯 金融情报所</a:t>
            </a:r>
            <a:endParaRPr lang="en-US" altLang="zh-CN" b="1" dirty="0" smtClean="0">
              <a:ea typeface="黑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643602"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月上涨排名前十的个股（做市）</a:t>
            </a:r>
            <a:endParaRPr lang="zh-CN" altLang="en-US" sz="2800" dirty="0"/>
          </a:p>
        </p:txBody>
      </p:sp>
      <p:graphicFrame>
        <p:nvGraphicFramePr>
          <p:cNvPr id="4" name="表格 3"/>
          <p:cNvGraphicFramePr>
            <a:graphicFrameLocks noGrp="1"/>
          </p:cNvGraphicFramePr>
          <p:nvPr/>
        </p:nvGraphicFramePr>
        <p:xfrm>
          <a:off x="571472" y="1857364"/>
          <a:ext cx="8143932" cy="4143403"/>
        </p:xfrm>
        <a:graphic>
          <a:graphicData uri="http://schemas.openxmlformats.org/drawingml/2006/table">
            <a:tbl>
              <a:tblPr firstRow="1" bandRow="1">
                <a:tableStyleId>{5C22544A-7EE6-4342-B048-85BDC9FD1C3A}</a:tableStyleId>
              </a:tblPr>
              <a:tblGrid>
                <a:gridCol w="1357322"/>
                <a:gridCol w="1357322"/>
                <a:gridCol w="1357322"/>
                <a:gridCol w="1357322"/>
                <a:gridCol w="1357322"/>
                <a:gridCol w="1357322"/>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最高价</a:t>
                      </a:r>
                    </a:p>
                  </a:txBody>
                  <a:tcPr marL="9525" marR="9525" marT="9525" marB="0" anchor="ctr"/>
                </a:tc>
                <a:tc>
                  <a:txBody>
                    <a:bodyPr/>
                    <a:lstStyle/>
                    <a:p>
                      <a:pPr algn="ctr" fontAlgn="ctr"/>
                      <a:r>
                        <a:rPr lang="zh-CN" altLang="en-US" sz="1100" b="1" i="0" u="none" strike="noStrike" dirty="0">
                          <a:solidFill>
                            <a:schemeClr val="bg1"/>
                          </a:solidFill>
                          <a:latin typeface="宋体"/>
                        </a:rPr>
                        <a:t>最低价</a:t>
                      </a:r>
                    </a:p>
                  </a:txBody>
                  <a:tcPr marL="9525" marR="9525" marT="9525" marB="0" anchor="ctr"/>
                </a:tc>
                <a:tc>
                  <a:txBody>
                    <a:bodyPr/>
                    <a:lstStyle/>
                    <a:p>
                      <a:pPr algn="ctr" fontAlgn="ctr"/>
                      <a:r>
                        <a:rPr lang="zh-CN" altLang="en-US" sz="1100" b="1" i="0" u="none" strike="noStrike" dirty="0">
                          <a:solidFill>
                            <a:schemeClr val="bg1"/>
                          </a:solidFill>
                          <a:latin typeface="宋体"/>
                        </a:rPr>
                        <a:t>涨跌幅</a:t>
                      </a:r>
                      <a:r>
                        <a:rPr lang="en-US" altLang="zh-CN" sz="1100" b="1" i="0" u="none" strike="noStrike" dirty="0">
                          <a:solidFill>
                            <a:schemeClr val="bg1"/>
                          </a:solidFill>
                          <a:latin typeface="宋体"/>
                        </a:rPr>
                        <a:t>(%)</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430755.OC</a:t>
                      </a:r>
                    </a:p>
                  </a:txBody>
                  <a:tcPr marL="9525" marR="9525" marT="9525" marB="0" anchor="ctr"/>
                </a:tc>
                <a:tc>
                  <a:txBody>
                    <a:bodyPr/>
                    <a:lstStyle/>
                    <a:p>
                      <a:pPr algn="ctr" fontAlgn="ctr"/>
                      <a:r>
                        <a:rPr lang="zh-CN" altLang="en-US" sz="1100" b="0" i="0" u="none" strike="noStrike">
                          <a:solidFill>
                            <a:srgbClr val="000000"/>
                          </a:solidFill>
                          <a:latin typeface="宋体"/>
                        </a:rPr>
                        <a:t>华曦达</a:t>
                      </a:r>
                    </a:p>
                  </a:txBody>
                  <a:tcPr marL="9525" marR="9525" marT="9525" marB="0" anchor="ctr"/>
                </a:tc>
                <a:tc>
                  <a:txBody>
                    <a:bodyPr/>
                    <a:lstStyle/>
                    <a:p>
                      <a:pPr algn="ctr" fontAlgn="ctr"/>
                      <a:r>
                        <a:rPr lang="en-US" altLang="zh-CN" sz="1100" b="0" i="0" u="none" strike="noStrike">
                          <a:solidFill>
                            <a:srgbClr val="000000"/>
                          </a:solidFill>
                          <a:latin typeface="宋体"/>
                        </a:rPr>
                        <a:t>13.61</a:t>
                      </a:r>
                    </a:p>
                  </a:txBody>
                  <a:tcPr marL="9525" marR="9525" marT="9525" marB="0" anchor="ctr"/>
                </a:tc>
                <a:tc>
                  <a:txBody>
                    <a:bodyPr/>
                    <a:lstStyle/>
                    <a:p>
                      <a:pPr algn="ctr" fontAlgn="ctr"/>
                      <a:r>
                        <a:rPr lang="en-US" altLang="zh-CN" sz="1100" b="0" i="0" u="none" strike="noStrike">
                          <a:solidFill>
                            <a:srgbClr val="000000"/>
                          </a:solidFill>
                          <a:latin typeface="宋体"/>
                        </a:rPr>
                        <a:t>11.80</a:t>
                      </a:r>
                    </a:p>
                  </a:txBody>
                  <a:tcPr marL="9525" marR="9525" marT="9525" marB="0" anchor="ctr"/>
                </a:tc>
                <a:tc>
                  <a:txBody>
                    <a:bodyPr/>
                    <a:lstStyle/>
                    <a:p>
                      <a:pPr algn="ctr" fontAlgn="ctr"/>
                      <a:r>
                        <a:rPr lang="en-US" altLang="zh-CN" sz="1100" b="0" i="0" u="none" strike="noStrike">
                          <a:solidFill>
                            <a:srgbClr val="000000"/>
                          </a:solidFill>
                          <a:latin typeface="宋体"/>
                        </a:rPr>
                        <a:t>987.50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831463.OC</a:t>
                      </a:r>
                    </a:p>
                  </a:txBody>
                  <a:tcPr marL="9525" marR="9525" marT="9525" marB="0" anchor="ctr"/>
                </a:tc>
                <a:tc>
                  <a:txBody>
                    <a:bodyPr/>
                    <a:lstStyle/>
                    <a:p>
                      <a:pPr algn="ctr" fontAlgn="ctr"/>
                      <a:r>
                        <a:rPr lang="zh-CN" altLang="en-US" sz="1100" b="0" i="0" u="none" strike="noStrike">
                          <a:solidFill>
                            <a:srgbClr val="000000"/>
                          </a:solidFill>
                          <a:latin typeface="宋体"/>
                        </a:rPr>
                        <a:t>凯雪冷链</a:t>
                      </a:r>
                    </a:p>
                  </a:txBody>
                  <a:tcPr marL="9525" marR="9525" marT="9525" marB="0" anchor="ctr"/>
                </a:tc>
                <a:tc>
                  <a:txBody>
                    <a:bodyPr/>
                    <a:lstStyle/>
                    <a:p>
                      <a:pPr algn="ctr" fontAlgn="ctr"/>
                      <a:r>
                        <a:rPr lang="en-US" altLang="zh-CN" sz="1100" b="0" i="0" u="none" strike="noStrike">
                          <a:solidFill>
                            <a:srgbClr val="000000"/>
                          </a:solidFill>
                          <a:latin typeface="宋体"/>
                        </a:rPr>
                        <a:t>6.31</a:t>
                      </a:r>
                    </a:p>
                  </a:txBody>
                  <a:tcPr marL="9525" marR="9525" marT="9525" marB="0" anchor="ctr"/>
                </a:tc>
                <a:tc>
                  <a:txBody>
                    <a:bodyPr/>
                    <a:lstStyle/>
                    <a:p>
                      <a:pPr algn="ctr" fontAlgn="ctr"/>
                      <a:r>
                        <a:rPr lang="en-US" altLang="zh-CN" sz="1100" b="0" i="0" u="none" strike="noStrike">
                          <a:solidFill>
                            <a:srgbClr val="000000"/>
                          </a:solidFill>
                          <a:latin typeface="宋体"/>
                        </a:rPr>
                        <a:t>5.70</a:t>
                      </a:r>
                    </a:p>
                  </a:txBody>
                  <a:tcPr marL="9525" marR="9525" marT="9525" marB="0" anchor="ctr"/>
                </a:tc>
                <a:tc>
                  <a:txBody>
                    <a:bodyPr/>
                    <a:lstStyle/>
                    <a:p>
                      <a:pPr algn="ctr" fontAlgn="ctr"/>
                      <a:r>
                        <a:rPr lang="en-US" altLang="zh-CN" sz="1100" b="0" i="0" u="none" strike="noStrike">
                          <a:solidFill>
                            <a:srgbClr val="000000"/>
                          </a:solidFill>
                          <a:latin typeface="宋体"/>
                        </a:rPr>
                        <a:t>480.00</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832475.OC</a:t>
                      </a:r>
                    </a:p>
                  </a:txBody>
                  <a:tcPr marL="9525" marR="9525" marT="9525" marB="0" anchor="ctr"/>
                </a:tc>
                <a:tc>
                  <a:txBody>
                    <a:bodyPr/>
                    <a:lstStyle/>
                    <a:p>
                      <a:pPr algn="ctr" fontAlgn="ctr"/>
                      <a:r>
                        <a:rPr lang="zh-CN" altLang="en-US" sz="1100" b="0" i="0" u="none" strike="noStrike">
                          <a:solidFill>
                            <a:srgbClr val="000000"/>
                          </a:solidFill>
                          <a:latin typeface="宋体"/>
                        </a:rPr>
                        <a:t>欣欣饲料</a:t>
                      </a:r>
                    </a:p>
                  </a:txBody>
                  <a:tcPr marL="9525" marR="9525" marT="9525" marB="0" anchor="ctr"/>
                </a:tc>
                <a:tc>
                  <a:txBody>
                    <a:bodyPr/>
                    <a:lstStyle/>
                    <a:p>
                      <a:pPr algn="ctr" fontAlgn="ctr"/>
                      <a:r>
                        <a:rPr lang="en-US" altLang="zh-CN" sz="1100" b="0" i="0" u="none" strike="noStrike">
                          <a:solidFill>
                            <a:srgbClr val="000000"/>
                          </a:solidFill>
                          <a:latin typeface="宋体"/>
                        </a:rPr>
                        <a:t>6.93</a:t>
                      </a:r>
                    </a:p>
                  </a:txBody>
                  <a:tcPr marL="9525" marR="9525" marT="9525" marB="0" anchor="ctr"/>
                </a:tc>
                <a:tc>
                  <a:txBody>
                    <a:bodyPr/>
                    <a:lstStyle/>
                    <a:p>
                      <a:pPr algn="ctr" fontAlgn="ctr"/>
                      <a:r>
                        <a:rPr lang="en-US" altLang="zh-CN" sz="1100" b="0" i="0" u="none" strike="noStrike">
                          <a:solidFill>
                            <a:srgbClr val="000000"/>
                          </a:solidFill>
                          <a:latin typeface="宋体"/>
                        </a:rPr>
                        <a:t>4.52</a:t>
                      </a:r>
                    </a:p>
                  </a:txBody>
                  <a:tcPr marL="9525" marR="9525" marT="9525" marB="0" anchor="ctr"/>
                </a:tc>
                <a:tc>
                  <a:txBody>
                    <a:bodyPr/>
                    <a:lstStyle/>
                    <a:p>
                      <a:pPr algn="ctr" fontAlgn="ctr"/>
                      <a:r>
                        <a:rPr lang="en-US" altLang="zh-CN" sz="1100" b="0" i="0" u="none" strike="noStrike">
                          <a:solidFill>
                            <a:srgbClr val="000000"/>
                          </a:solidFill>
                          <a:latin typeface="宋体"/>
                        </a:rPr>
                        <a:t>391.00</a:t>
                      </a:r>
                    </a:p>
                  </a:txBody>
                  <a:tcPr marL="9525" marR="9525" marT="9525" marB="0" anchor="ctr"/>
                </a:tc>
                <a:tc>
                  <a:txBody>
                    <a:bodyPr/>
                    <a:lstStyle/>
                    <a:p>
                      <a:pPr algn="ctr" fontAlgn="ctr"/>
                      <a:r>
                        <a:rPr lang="zh-CN" altLang="en-US" sz="1100" b="0" i="0" u="none" strike="noStrike">
                          <a:solidFill>
                            <a:srgbClr val="000000"/>
                          </a:solidFill>
                          <a:latin typeface="宋体"/>
                        </a:rPr>
                        <a:t>日常消费</a:t>
                      </a:r>
                    </a:p>
                  </a:txBody>
                  <a:tcPr marL="9525" marR="9525" marT="9525" marB="0" anchor="ctr"/>
                </a:tc>
              </a:tr>
              <a:tr h="376673">
                <a:tc>
                  <a:txBody>
                    <a:bodyPr/>
                    <a:lstStyle/>
                    <a:p>
                      <a:pPr algn="ctr" fontAlgn="ctr"/>
                      <a:r>
                        <a:rPr lang="en-US" sz="1100" b="0" i="0" u="none" strike="noStrike">
                          <a:solidFill>
                            <a:srgbClr val="000000"/>
                          </a:solidFill>
                          <a:latin typeface="宋体"/>
                        </a:rPr>
                        <a:t>831958.OC</a:t>
                      </a:r>
                    </a:p>
                  </a:txBody>
                  <a:tcPr marL="9525" marR="9525" marT="9525" marB="0" anchor="ctr"/>
                </a:tc>
                <a:tc>
                  <a:txBody>
                    <a:bodyPr/>
                    <a:lstStyle/>
                    <a:p>
                      <a:pPr algn="ctr" fontAlgn="ctr"/>
                      <a:r>
                        <a:rPr lang="zh-CN" altLang="en-US" sz="1100" b="0" i="0" u="none" strike="noStrike">
                          <a:solidFill>
                            <a:srgbClr val="000000"/>
                          </a:solidFill>
                          <a:latin typeface="宋体"/>
                        </a:rPr>
                        <a:t>健博通</a:t>
                      </a:r>
                    </a:p>
                  </a:txBody>
                  <a:tcPr marL="9525" marR="9525" marT="9525" marB="0" anchor="ctr"/>
                </a:tc>
                <a:tc>
                  <a:txBody>
                    <a:bodyPr/>
                    <a:lstStyle/>
                    <a:p>
                      <a:pPr algn="ctr" fontAlgn="ctr"/>
                      <a:r>
                        <a:rPr lang="en-US" altLang="zh-CN" sz="1100" b="0" i="0" u="none" strike="noStrike">
                          <a:solidFill>
                            <a:srgbClr val="000000"/>
                          </a:solidFill>
                          <a:latin typeface="宋体"/>
                        </a:rPr>
                        <a:t>9.82</a:t>
                      </a:r>
                    </a:p>
                  </a:txBody>
                  <a:tcPr marL="9525" marR="9525" marT="9525" marB="0" anchor="ctr"/>
                </a:tc>
                <a:tc>
                  <a:txBody>
                    <a:bodyPr/>
                    <a:lstStyle/>
                    <a:p>
                      <a:pPr algn="ctr" fontAlgn="ctr"/>
                      <a:r>
                        <a:rPr lang="en-US" altLang="zh-CN" sz="1100" b="0" i="0" u="none" strike="noStrike">
                          <a:solidFill>
                            <a:srgbClr val="000000"/>
                          </a:solidFill>
                          <a:latin typeface="宋体"/>
                        </a:rPr>
                        <a:t>6.00</a:t>
                      </a:r>
                    </a:p>
                  </a:txBody>
                  <a:tcPr marL="9525" marR="9525" marT="9525" marB="0" anchor="ctr"/>
                </a:tc>
                <a:tc>
                  <a:txBody>
                    <a:bodyPr/>
                    <a:lstStyle/>
                    <a:p>
                      <a:pPr algn="ctr" fontAlgn="ctr"/>
                      <a:r>
                        <a:rPr lang="en-US" altLang="zh-CN" sz="1100" b="0" i="0" u="none" strike="noStrike">
                          <a:solidFill>
                            <a:srgbClr val="000000"/>
                          </a:solidFill>
                          <a:latin typeface="宋体"/>
                        </a:rPr>
                        <a:t>304.12</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430282.OC</a:t>
                      </a:r>
                    </a:p>
                  </a:txBody>
                  <a:tcPr marL="9525" marR="9525" marT="9525" marB="0" anchor="ctr"/>
                </a:tc>
                <a:tc>
                  <a:txBody>
                    <a:bodyPr/>
                    <a:lstStyle/>
                    <a:p>
                      <a:pPr algn="ctr" fontAlgn="ctr"/>
                      <a:r>
                        <a:rPr lang="zh-CN" altLang="en-US" sz="1100" b="0" i="0" u="none" strike="noStrike">
                          <a:solidFill>
                            <a:srgbClr val="000000"/>
                          </a:solidFill>
                          <a:latin typeface="宋体"/>
                        </a:rPr>
                        <a:t>优睿传媒</a:t>
                      </a:r>
                    </a:p>
                  </a:txBody>
                  <a:tcPr marL="9525" marR="9525" marT="9525" marB="0" anchor="ctr"/>
                </a:tc>
                <a:tc>
                  <a:txBody>
                    <a:bodyPr/>
                    <a:lstStyle/>
                    <a:p>
                      <a:pPr algn="ctr" fontAlgn="ctr"/>
                      <a:r>
                        <a:rPr lang="en-US" altLang="zh-CN" sz="1100" b="0" i="0" u="none" strike="noStrike">
                          <a:solidFill>
                            <a:srgbClr val="000000"/>
                          </a:solidFill>
                          <a:latin typeface="宋体"/>
                        </a:rPr>
                        <a:t>25.20</a:t>
                      </a:r>
                    </a:p>
                  </a:txBody>
                  <a:tcPr marL="9525" marR="9525" marT="9525" marB="0" anchor="ctr"/>
                </a:tc>
                <a:tc>
                  <a:txBody>
                    <a:bodyPr/>
                    <a:lstStyle/>
                    <a:p>
                      <a:pPr algn="ctr" fontAlgn="ctr"/>
                      <a:r>
                        <a:rPr lang="en-US" altLang="zh-CN" sz="1100" b="0" i="0" u="none" strike="noStrike">
                          <a:solidFill>
                            <a:srgbClr val="000000"/>
                          </a:solidFill>
                          <a:latin typeface="宋体"/>
                        </a:rPr>
                        <a:t>15.00</a:t>
                      </a:r>
                    </a:p>
                  </a:txBody>
                  <a:tcPr marL="9525" marR="9525" marT="9525" marB="0" anchor="ctr"/>
                </a:tc>
                <a:tc>
                  <a:txBody>
                    <a:bodyPr/>
                    <a:lstStyle/>
                    <a:p>
                      <a:pPr algn="ctr" fontAlgn="ctr"/>
                      <a:r>
                        <a:rPr lang="en-US" altLang="zh-CN" sz="1100" b="0" i="0" u="none" strike="noStrike">
                          <a:solidFill>
                            <a:srgbClr val="000000"/>
                          </a:solidFill>
                          <a:latin typeface="宋体"/>
                        </a:rPr>
                        <a:t>275.67</a:t>
                      </a:r>
                    </a:p>
                  </a:txBody>
                  <a:tcPr marL="9525" marR="9525" marT="9525" marB="0" anchor="ctr"/>
                </a:tc>
                <a:tc>
                  <a:txBody>
                    <a:bodyPr/>
                    <a:lstStyle/>
                    <a:p>
                      <a:pPr algn="ctr" fontAlgn="ctr"/>
                      <a:r>
                        <a:rPr lang="zh-CN" altLang="en-US" sz="1100" b="0" i="0" u="none" strike="noStrike">
                          <a:solidFill>
                            <a:srgbClr val="000000"/>
                          </a:solidFill>
                          <a:latin typeface="宋体"/>
                        </a:rPr>
                        <a:t>可选消费</a:t>
                      </a:r>
                    </a:p>
                  </a:txBody>
                  <a:tcPr marL="9525" marR="9525" marT="9525" marB="0" anchor="ctr"/>
                </a:tc>
              </a:tr>
              <a:tr h="376673">
                <a:tc>
                  <a:txBody>
                    <a:bodyPr/>
                    <a:lstStyle/>
                    <a:p>
                      <a:pPr algn="ctr" fontAlgn="ctr"/>
                      <a:r>
                        <a:rPr lang="en-US" sz="1100" b="0" i="0" u="none" strike="noStrike">
                          <a:solidFill>
                            <a:srgbClr val="000000"/>
                          </a:solidFill>
                          <a:latin typeface="宋体"/>
                        </a:rPr>
                        <a:t>832145.OC</a:t>
                      </a:r>
                    </a:p>
                  </a:txBody>
                  <a:tcPr marL="9525" marR="9525" marT="9525" marB="0" anchor="ctr"/>
                </a:tc>
                <a:tc>
                  <a:txBody>
                    <a:bodyPr/>
                    <a:lstStyle/>
                    <a:p>
                      <a:pPr algn="ctr" fontAlgn="ctr"/>
                      <a:r>
                        <a:rPr lang="zh-CN" altLang="en-US" sz="1100" b="0" i="0" u="none" strike="noStrike">
                          <a:solidFill>
                            <a:srgbClr val="000000"/>
                          </a:solidFill>
                          <a:latin typeface="宋体"/>
                        </a:rPr>
                        <a:t>恒合股份</a:t>
                      </a:r>
                    </a:p>
                  </a:txBody>
                  <a:tcPr marL="9525" marR="9525" marT="9525" marB="0" anchor="ctr"/>
                </a:tc>
                <a:tc>
                  <a:txBody>
                    <a:bodyPr/>
                    <a:lstStyle/>
                    <a:p>
                      <a:pPr algn="ctr" fontAlgn="ctr"/>
                      <a:r>
                        <a:rPr lang="en-US" altLang="zh-CN" sz="1100" b="0" i="0" u="none" strike="noStrike">
                          <a:solidFill>
                            <a:srgbClr val="000000"/>
                          </a:solidFill>
                          <a:latin typeface="宋体"/>
                        </a:rPr>
                        <a:t>10.52</a:t>
                      </a:r>
                    </a:p>
                  </a:txBody>
                  <a:tcPr marL="9525" marR="9525" marT="9525" marB="0" anchor="ctr"/>
                </a:tc>
                <a:tc>
                  <a:txBody>
                    <a:bodyPr/>
                    <a:lstStyle/>
                    <a:p>
                      <a:pPr algn="ctr" fontAlgn="ctr"/>
                      <a:r>
                        <a:rPr lang="en-US" altLang="zh-CN" sz="1100" b="0" i="0" u="none" strike="noStrike">
                          <a:solidFill>
                            <a:srgbClr val="000000"/>
                          </a:solidFill>
                          <a:latin typeface="宋体"/>
                        </a:rPr>
                        <a:t>5.95</a:t>
                      </a:r>
                    </a:p>
                  </a:txBody>
                  <a:tcPr marL="9525" marR="9525" marT="9525" marB="0" anchor="ctr"/>
                </a:tc>
                <a:tc>
                  <a:txBody>
                    <a:bodyPr/>
                    <a:lstStyle/>
                    <a:p>
                      <a:pPr algn="ctr" fontAlgn="ctr"/>
                      <a:r>
                        <a:rPr lang="en-US" altLang="zh-CN" sz="1100" b="0" i="0" u="none" strike="noStrike">
                          <a:solidFill>
                            <a:srgbClr val="000000"/>
                          </a:solidFill>
                          <a:latin typeface="宋体"/>
                        </a:rPr>
                        <a:t>252.94</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430461.OC</a:t>
                      </a:r>
                    </a:p>
                  </a:txBody>
                  <a:tcPr marL="9525" marR="9525" marT="9525" marB="0" anchor="ctr"/>
                </a:tc>
                <a:tc>
                  <a:txBody>
                    <a:bodyPr/>
                    <a:lstStyle/>
                    <a:p>
                      <a:pPr algn="ctr" fontAlgn="ctr"/>
                      <a:r>
                        <a:rPr lang="zh-CN" altLang="en-US" sz="1100" b="0" i="0" u="none" strike="noStrike">
                          <a:solidFill>
                            <a:srgbClr val="000000"/>
                          </a:solidFill>
                          <a:latin typeface="宋体"/>
                        </a:rPr>
                        <a:t>视威科技</a:t>
                      </a:r>
                    </a:p>
                  </a:txBody>
                  <a:tcPr marL="9525" marR="9525" marT="9525" marB="0" anchor="ctr"/>
                </a:tc>
                <a:tc>
                  <a:txBody>
                    <a:bodyPr/>
                    <a:lstStyle/>
                    <a:p>
                      <a:pPr algn="ctr" fontAlgn="ctr"/>
                      <a:r>
                        <a:rPr lang="en-US" altLang="zh-CN" sz="1100" b="0" i="0" u="none" strike="noStrike">
                          <a:solidFill>
                            <a:srgbClr val="000000"/>
                          </a:solidFill>
                          <a:latin typeface="宋体"/>
                        </a:rPr>
                        <a:t>5.15</a:t>
                      </a:r>
                    </a:p>
                  </a:txBody>
                  <a:tcPr marL="9525" marR="9525" marT="9525" marB="0" anchor="ctr"/>
                </a:tc>
                <a:tc>
                  <a:txBody>
                    <a:bodyPr/>
                    <a:lstStyle/>
                    <a:p>
                      <a:pPr algn="ctr" fontAlgn="ctr"/>
                      <a:r>
                        <a:rPr lang="en-US" altLang="zh-CN" sz="1100" b="0" i="0" u="none" strike="noStrike">
                          <a:solidFill>
                            <a:srgbClr val="000000"/>
                          </a:solidFill>
                          <a:latin typeface="宋体"/>
                        </a:rPr>
                        <a:t>4.15</a:t>
                      </a:r>
                    </a:p>
                  </a:txBody>
                  <a:tcPr marL="9525" marR="9525" marT="9525" marB="0" anchor="ctr"/>
                </a:tc>
                <a:tc>
                  <a:txBody>
                    <a:bodyPr/>
                    <a:lstStyle/>
                    <a:p>
                      <a:pPr algn="ctr" fontAlgn="ctr"/>
                      <a:r>
                        <a:rPr lang="en-US" altLang="zh-CN" sz="1100" b="0" i="0" u="none" strike="noStrike">
                          <a:solidFill>
                            <a:srgbClr val="000000"/>
                          </a:solidFill>
                          <a:latin typeface="宋体"/>
                        </a:rPr>
                        <a:t>239.55</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832067.OC</a:t>
                      </a:r>
                    </a:p>
                  </a:txBody>
                  <a:tcPr marL="9525" marR="9525" marT="9525" marB="0" anchor="ctr"/>
                </a:tc>
                <a:tc>
                  <a:txBody>
                    <a:bodyPr/>
                    <a:lstStyle/>
                    <a:p>
                      <a:pPr algn="ctr" fontAlgn="ctr"/>
                      <a:r>
                        <a:rPr lang="zh-CN" altLang="en-US" sz="1100" b="0" i="0" u="none" strike="noStrike">
                          <a:solidFill>
                            <a:srgbClr val="000000"/>
                          </a:solidFill>
                          <a:latin typeface="宋体"/>
                        </a:rPr>
                        <a:t>翱翔科技</a:t>
                      </a:r>
                    </a:p>
                  </a:txBody>
                  <a:tcPr marL="9525" marR="9525" marT="9525" marB="0" anchor="ctr"/>
                </a:tc>
                <a:tc>
                  <a:txBody>
                    <a:bodyPr/>
                    <a:lstStyle/>
                    <a:p>
                      <a:pPr algn="ctr" fontAlgn="ctr"/>
                      <a:r>
                        <a:rPr lang="en-US" altLang="zh-CN" sz="1100" b="0" i="0" u="none" strike="noStrike">
                          <a:solidFill>
                            <a:srgbClr val="000000"/>
                          </a:solidFill>
                          <a:latin typeface="宋体"/>
                        </a:rPr>
                        <a:t>4.51</a:t>
                      </a:r>
                    </a:p>
                  </a:txBody>
                  <a:tcPr marL="9525" marR="9525" marT="9525" marB="0" anchor="ctr"/>
                </a:tc>
                <a:tc>
                  <a:txBody>
                    <a:bodyPr/>
                    <a:lstStyle/>
                    <a:p>
                      <a:pPr algn="ctr" fontAlgn="ctr"/>
                      <a:r>
                        <a:rPr lang="en-US" altLang="zh-CN" sz="1100" b="0" i="0" u="none" strike="noStrike">
                          <a:solidFill>
                            <a:srgbClr val="000000"/>
                          </a:solidFill>
                          <a:latin typeface="宋体"/>
                        </a:rPr>
                        <a:t>3.98</a:t>
                      </a:r>
                    </a:p>
                  </a:txBody>
                  <a:tcPr marL="9525" marR="9525" marT="9525" marB="0" anchor="ctr"/>
                </a:tc>
                <a:tc>
                  <a:txBody>
                    <a:bodyPr/>
                    <a:lstStyle/>
                    <a:p>
                      <a:pPr algn="ctr" fontAlgn="ctr"/>
                      <a:r>
                        <a:rPr lang="en-US" altLang="zh-CN" sz="1100" b="0" i="0" u="none" strike="noStrike">
                          <a:solidFill>
                            <a:srgbClr val="000000"/>
                          </a:solidFill>
                          <a:latin typeface="宋体"/>
                        </a:rPr>
                        <a:t>218.46</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430247.OC</a:t>
                      </a:r>
                    </a:p>
                  </a:txBody>
                  <a:tcPr marL="9525" marR="9525" marT="9525" marB="0" anchor="ctr"/>
                </a:tc>
                <a:tc>
                  <a:txBody>
                    <a:bodyPr/>
                    <a:lstStyle/>
                    <a:p>
                      <a:pPr algn="ctr" fontAlgn="ctr"/>
                      <a:r>
                        <a:rPr lang="zh-CN" altLang="en-US" sz="1100" b="0" i="0" u="none" strike="noStrike">
                          <a:solidFill>
                            <a:srgbClr val="000000"/>
                          </a:solidFill>
                          <a:latin typeface="宋体"/>
                        </a:rPr>
                        <a:t>金日创</a:t>
                      </a:r>
                    </a:p>
                  </a:txBody>
                  <a:tcPr marL="9525" marR="9525" marT="9525" marB="0" anchor="ctr"/>
                </a:tc>
                <a:tc>
                  <a:txBody>
                    <a:bodyPr/>
                    <a:lstStyle/>
                    <a:p>
                      <a:pPr algn="ctr" fontAlgn="ctr"/>
                      <a:r>
                        <a:rPr lang="en-US" altLang="zh-CN" sz="1100" b="0" i="0" u="none" strike="noStrike">
                          <a:solidFill>
                            <a:srgbClr val="000000"/>
                          </a:solidFill>
                          <a:latin typeface="宋体"/>
                        </a:rPr>
                        <a:t>10.50</a:t>
                      </a:r>
                    </a:p>
                  </a:txBody>
                  <a:tcPr marL="9525" marR="9525" marT="9525" marB="0" anchor="ctr"/>
                </a:tc>
                <a:tc>
                  <a:txBody>
                    <a:bodyPr/>
                    <a:lstStyle/>
                    <a:p>
                      <a:pPr algn="ctr" fontAlgn="ctr"/>
                      <a:r>
                        <a:rPr lang="en-US" altLang="zh-CN" sz="1100" b="0" i="0" u="none" strike="noStrike">
                          <a:solidFill>
                            <a:srgbClr val="000000"/>
                          </a:solidFill>
                          <a:latin typeface="宋体"/>
                        </a:rPr>
                        <a:t>8.50</a:t>
                      </a:r>
                    </a:p>
                  </a:txBody>
                  <a:tcPr marL="9525" marR="9525" marT="9525" marB="0" anchor="ctr"/>
                </a:tc>
                <a:tc>
                  <a:txBody>
                    <a:bodyPr/>
                    <a:lstStyle/>
                    <a:p>
                      <a:pPr algn="ctr" fontAlgn="ctr"/>
                      <a:r>
                        <a:rPr lang="en-US" altLang="zh-CN" sz="1100" b="0" i="0" u="none" strike="noStrike">
                          <a:solidFill>
                            <a:srgbClr val="000000"/>
                          </a:solidFill>
                          <a:latin typeface="宋体"/>
                        </a:rPr>
                        <a:t>186.67</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831431.OC</a:t>
                      </a:r>
                    </a:p>
                  </a:txBody>
                  <a:tcPr marL="9525" marR="9525" marT="9525" marB="0" anchor="ctr"/>
                </a:tc>
                <a:tc>
                  <a:txBody>
                    <a:bodyPr/>
                    <a:lstStyle/>
                    <a:p>
                      <a:pPr algn="ctr" fontAlgn="ctr"/>
                      <a:r>
                        <a:rPr lang="zh-CN" altLang="en-US" sz="1100" b="0" i="0" u="none" strike="noStrike">
                          <a:solidFill>
                            <a:srgbClr val="000000"/>
                          </a:solidFill>
                          <a:latin typeface="宋体"/>
                        </a:rPr>
                        <a:t>东南光电</a:t>
                      </a:r>
                    </a:p>
                  </a:txBody>
                  <a:tcPr marL="9525" marR="9525" marT="9525" marB="0" anchor="ctr"/>
                </a:tc>
                <a:tc>
                  <a:txBody>
                    <a:bodyPr/>
                    <a:lstStyle/>
                    <a:p>
                      <a:pPr algn="ctr" fontAlgn="ctr"/>
                      <a:r>
                        <a:rPr lang="en-US" altLang="zh-CN" sz="1100" b="0" i="0" u="none" strike="noStrike">
                          <a:solidFill>
                            <a:srgbClr val="000000"/>
                          </a:solidFill>
                          <a:latin typeface="宋体"/>
                        </a:rPr>
                        <a:t>20.88</a:t>
                      </a:r>
                    </a:p>
                  </a:txBody>
                  <a:tcPr marL="9525" marR="9525" marT="9525" marB="0" anchor="ctr"/>
                </a:tc>
                <a:tc>
                  <a:txBody>
                    <a:bodyPr/>
                    <a:lstStyle/>
                    <a:p>
                      <a:pPr algn="ctr" fontAlgn="ctr"/>
                      <a:r>
                        <a:rPr lang="en-US" altLang="zh-CN" sz="1100" b="0" i="0" u="none" strike="noStrike">
                          <a:solidFill>
                            <a:srgbClr val="000000"/>
                          </a:solidFill>
                          <a:latin typeface="宋体"/>
                        </a:rPr>
                        <a:t>19.80</a:t>
                      </a:r>
                    </a:p>
                  </a:txBody>
                  <a:tcPr marL="9525" marR="9525" marT="9525" marB="0" anchor="ctr"/>
                </a:tc>
                <a:tc>
                  <a:txBody>
                    <a:bodyPr/>
                    <a:lstStyle/>
                    <a:p>
                      <a:pPr algn="ctr" fontAlgn="ctr"/>
                      <a:r>
                        <a:rPr lang="en-US" altLang="zh-CN" sz="1100" b="0" i="0" u="none" strike="noStrike">
                          <a:solidFill>
                            <a:srgbClr val="000000"/>
                          </a:solidFill>
                          <a:latin typeface="宋体"/>
                        </a:rPr>
                        <a:t>179.66</a:t>
                      </a:r>
                    </a:p>
                  </a:txBody>
                  <a:tcPr marL="9525" marR="9525" marT="9525" marB="0" anchor="ctr"/>
                </a:tc>
                <a:tc>
                  <a:txBody>
                    <a:bodyPr/>
                    <a:lstStyle/>
                    <a:p>
                      <a:pPr algn="ctr" fontAlgn="ctr"/>
                      <a:r>
                        <a:rPr lang="zh-CN" altLang="en-US" sz="1100" b="0" i="0" u="none" strike="noStrike" dirty="0">
                          <a:solidFill>
                            <a:srgbClr val="000000"/>
                          </a:solidFill>
                          <a:latin typeface="宋体"/>
                        </a:rPr>
                        <a:t>信息技术</a:t>
                      </a:r>
                    </a:p>
                  </a:txBody>
                  <a:tcPr marL="9525" marR="9525" marT="9525"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500726"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月下跌排名前十的个股（做市）</a:t>
            </a:r>
            <a:endParaRPr lang="zh-CN" altLang="en-US" sz="2800" dirty="0"/>
          </a:p>
        </p:txBody>
      </p:sp>
      <p:graphicFrame>
        <p:nvGraphicFramePr>
          <p:cNvPr id="4" name="表格 3"/>
          <p:cNvGraphicFramePr>
            <a:graphicFrameLocks noGrp="1"/>
          </p:cNvGraphicFramePr>
          <p:nvPr/>
        </p:nvGraphicFramePr>
        <p:xfrm>
          <a:off x="571472" y="1857364"/>
          <a:ext cx="8143932" cy="4143403"/>
        </p:xfrm>
        <a:graphic>
          <a:graphicData uri="http://schemas.openxmlformats.org/drawingml/2006/table">
            <a:tbl>
              <a:tblPr firstRow="1" bandRow="1">
                <a:tableStyleId>{5C22544A-7EE6-4342-B048-85BDC9FD1C3A}</a:tableStyleId>
              </a:tblPr>
              <a:tblGrid>
                <a:gridCol w="1357322"/>
                <a:gridCol w="1357322"/>
                <a:gridCol w="1357322"/>
                <a:gridCol w="1357322"/>
                <a:gridCol w="1357322"/>
                <a:gridCol w="1357322"/>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最高价</a:t>
                      </a:r>
                    </a:p>
                  </a:txBody>
                  <a:tcPr marL="9525" marR="9525" marT="9525" marB="0" anchor="ctr"/>
                </a:tc>
                <a:tc>
                  <a:txBody>
                    <a:bodyPr/>
                    <a:lstStyle/>
                    <a:p>
                      <a:pPr algn="ctr" fontAlgn="ctr"/>
                      <a:r>
                        <a:rPr lang="zh-CN" altLang="en-US" sz="1100" b="1" i="0" u="none" strike="noStrike" dirty="0">
                          <a:solidFill>
                            <a:schemeClr val="bg1"/>
                          </a:solidFill>
                          <a:latin typeface="宋体"/>
                        </a:rPr>
                        <a:t>最低价</a:t>
                      </a:r>
                    </a:p>
                  </a:txBody>
                  <a:tcPr marL="9525" marR="9525" marT="9525" marB="0" anchor="ctr"/>
                </a:tc>
                <a:tc>
                  <a:txBody>
                    <a:bodyPr/>
                    <a:lstStyle/>
                    <a:p>
                      <a:pPr algn="ctr" fontAlgn="ctr"/>
                      <a:r>
                        <a:rPr lang="zh-CN" altLang="en-US" sz="1100" b="1" i="0" u="none" strike="noStrike" dirty="0">
                          <a:solidFill>
                            <a:schemeClr val="bg1"/>
                          </a:solidFill>
                          <a:latin typeface="宋体"/>
                        </a:rPr>
                        <a:t>涨跌幅</a:t>
                      </a:r>
                      <a:r>
                        <a:rPr lang="en-US" altLang="zh-CN" sz="1100" b="1" i="0" u="none" strike="noStrike" dirty="0">
                          <a:solidFill>
                            <a:schemeClr val="bg1"/>
                          </a:solidFill>
                          <a:latin typeface="宋体"/>
                        </a:rPr>
                        <a:t>(%)</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831787.OC</a:t>
                      </a:r>
                    </a:p>
                  </a:txBody>
                  <a:tcPr marL="9525" marR="9525" marT="9525" marB="0" anchor="ctr"/>
                </a:tc>
                <a:tc>
                  <a:txBody>
                    <a:bodyPr/>
                    <a:lstStyle/>
                    <a:p>
                      <a:pPr algn="ctr" fontAlgn="ctr"/>
                      <a:r>
                        <a:rPr lang="zh-CN" altLang="en-US" sz="1100" b="0" i="0" u="none" strike="noStrike">
                          <a:solidFill>
                            <a:srgbClr val="000000"/>
                          </a:solidFill>
                          <a:latin typeface="宋体"/>
                        </a:rPr>
                        <a:t>高和机电</a:t>
                      </a:r>
                    </a:p>
                  </a:txBody>
                  <a:tcPr marL="9525" marR="9525" marT="9525" marB="0" anchor="ctr"/>
                </a:tc>
                <a:tc>
                  <a:txBody>
                    <a:bodyPr/>
                    <a:lstStyle/>
                    <a:p>
                      <a:pPr algn="ctr" fontAlgn="ctr"/>
                      <a:r>
                        <a:rPr lang="en-US" altLang="zh-CN" sz="1100" b="0" i="0" u="none" strike="noStrike">
                          <a:solidFill>
                            <a:srgbClr val="000000"/>
                          </a:solidFill>
                          <a:latin typeface="宋体"/>
                        </a:rPr>
                        <a:t>9.00</a:t>
                      </a:r>
                    </a:p>
                  </a:txBody>
                  <a:tcPr marL="9525" marR="9525" marT="9525" marB="0" anchor="ctr"/>
                </a:tc>
                <a:tc>
                  <a:txBody>
                    <a:bodyPr/>
                    <a:lstStyle/>
                    <a:p>
                      <a:pPr algn="ctr" fontAlgn="ctr"/>
                      <a:r>
                        <a:rPr lang="en-US" altLang="zh-CN" sz="1100" b="0" i="0" u="none" strike="noStrike">
                          <a:solidFill>
                            <a:srgbClr val="000000"/>
                          </a:solidFill>
                          <a:latin typeface="宋体"/>
                        </a:rPr>
                        <a:t>3.34</a:t>
                      </a:r>
                    </a:p>
                  </a:txBody>
                  <a:tcPr marL="9525" marR="9525" marT="9525" marB="0" anchor="ctr"/>
                </a:tc>
                <a:tc>
                  <a:txBody>
                    <a:bodyPr/>
                    <a:lstStyle/>
                    <a:p>
                      <a:pPr algn="ctr" fontAlgn="ctr"/>
                      <a:r>
                        <a:rPr lang="en-US" altLang="zh-CN" sz="1100" b="0" i="0" u="none" strike="noStrike">
                          <a:solidFill>
                            <a:srgbClr val="000000"/>
                          </a:solidFill>
                          <a:latin typeface="宋体"/>
                        </a:rPr>
                        <a:t>-74.20</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832008.OC</a:t>
                      </a:r>
                    </a:p>
                  </a:txBody>
                  <a:tcPr marL="9525" marR="9525" marT="9525" marB="0" anchor="ctr"/>
                </a:tc>
                <a:tc>
                  <a:txBody>
                    <a:bodyPr/>
                    <a:lstStyle/>
                    <a:p>
                      <a:pPr algn="ctr" fontAlgn="ctr"/>
                      <a:r>
                        <a:rPr lang="zh-CN" altLang="en-US" sz="1100" b="0" i="0" u="none" strike="noStrike">
                          <a:solidFill>
                            <a:srgbClr val="000000"/>
                          </a:solidFill>
                          <a:latin typeface="宋体"/>
                        </a:rPr>
                        <a:t>金天铝业</a:t>
                      </a:r>
                    </a:p>
                  </a:txBody>
                  <a:tcPr marL="9525" marR="9525" marT="9525" marB="0" anchor="ctr"/>
                </a:tc>
                <a:tc>
                  <a:txBody>
                    <a:bodyPr/>
                    <a:lstStyle/>
                    <a:p>
                      <a:pPr algn="ctr" fontAlgn="ctr"/>
                      <a:r>
                        <a:rPr lang="en-US" altLang="zh-CN" sz="1100" b="0" i="0" u="none" strike="noStrike">
                          <a:solidFill>
                            <a:srgbClr val="000000"/>
                          </a:solidFill>
                          <a:latin typeface="宋体"/>
                        </a:rPr>
                        <a:t>2.68</a:t>
                      </a:r>
                    </a:p>
                  </a:txBody>
                  <a:tcPr marL="9525" marR="9525" marT="9525" marB="0" anchor="ctr"/>
                </a:tc>
                <a:tc>
                  <a:txBody>
                    <a:bodyPr/>
                    <a:lstStyle/>
                    <a:p>
                      <a:pPr algn="ctr" fontAlgn="ctr"/>
                      <a:r>
                        <a:rPr lang="en-US" altLang="zh-CN" sz="1100" b="0" i="0" u="none" strike="noStrike">
                          <a:solidFill>
                            <a:srgbClr val="000000"/>
                          </a:solidFill>
                          <a:latin typeface="宋体"/>
                        </a:rPr>
                        <a:t>2.52</a:t>
                      </a:r>
                    </a:p>
                  </a:txBody>
                  <a:tcPr marL="9525" marR="9525" marT="9525" marB="0" anchor="ctr"/>
                </a:tc>
                <a:tc>
                  <a:txBody>
                    <a:bodyPr/>
                    <a:lstStyle/>
                    <a:p>
                      <a:pPr algn="ctr" fontAlgn="ctr"/>
                      <a:r>
                        <a:rPr lang="en-US" altLang="zh-CN" sz="1100" b="0" i="0" u="none" strike="noStrike">
                          <a:solidFill>
                            <a:srgbClr val="000000"/>
                          </a:solidFill>
                          <a:latin typeface="宋体"/>
                        </a:rPr>
                        <a:t>-67.05</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430296.OC</a:t>
                      </a:r>
                    </a:p>
                  </a:txBody>
                  <a:tcPr marL="9525" marR="9525" marT="9525" marB="0" anchor="ctr"/>
                </a:tc>
                <a:tc>
                  <a:txBody>
                    <a:bodyPr/>
                    <a:lstStyle/>
                    <a:p>
                      <a:pPr algn="ctr" fontAlgn="ctr"/>
                      <a:r>
                        <a:rPr lang="zh-CN" altLang="en-US" sz="1100" b="0" i="0" u="none" strike="noStrike">
                          <a:solidFill>
                            <a:srgbClr val="000000"/>
                          </a:solidFill>
                          <a:latin typeface="宋体"/>
                        </a:rPr>
                        <a:t>平安力合</a:t>
                      </a:r>
                    </a:p>
                  </a:txBody>
                  <a:tcPr marL="9525" marR="9525" marT="9525" marB="0" anchor="ctr"/>
                </a:tc>
                <a:tc>
                  <a:txBody>
                    <a:bodyPr/>
                    <a:lstStyle/>
                    <a:p>
                      <a:pPr algn="ctr" fontAlgn="ctr"/>
                      <a:r>
                        <a:rPr lang="en-US" altLang="zh-CN" sz="1100" b="0" i="0" u="none" strike="noStrike">
                          <a:solidFill>
                            <a:srgbClr val="000000"/>
                          </a:solidFill>
                          <a:latin typeface="宋体"/>
                        </a:rPr>
                        <a:t>7.10</a:t>
                      </a:r>
                    </a:p>
                  </a:txBody>
                  <a:tcPr marL="9525" marR="9525" marT="9525" marB="0" anchor="ctr"/>
                </a:tc>
                <a:tc>
                  <a:txBody>
                    <a:bodyPr/>
                    <a:lstStyle/>
                    <a:p>
                      <a:pPr algn="ctr" fontAlgn="ctr"/>
                      <a:r>
                        <a:rPr lang="en-US" altLang="zh-CN" sz="1100" b="0" i="0" u="none" strike="noStrike">
                          <a:solidFill>
                            <a:srgbClr val="000000"/>
                          </a:solidFill>
                          <a:latin typeface="宋体"/>
                        </a:rPr>
                        <a:t>2.62</a:t>
                      </a:r>
                    </a:p>
                  </a:txBody>
                  <a:tcPr marL="9525" marR="9525" marT="9525" marB="0" anchor="ctr"/>
                </a:tc>
                <a:tc>
                  <a:txBody>
                    <a:bodyPr/>
                    <a:lstStyle/>
                    <a:p>
                      <a:pPr algn="ctr" fontAlgn="ctr"/>
                      <a:r>
                        <a:rPr lang="en-US" altLang="zh-CN" sz="1100" b="0" i="0" u="none" strike="noStrike">
                          <a:solidFill>
                            <a:srgbClr val="000000"/>
                          </a:solidFill>
                          <a:latin typeface="宋体"/>
                        </a:rPr>
                        <a:t>-58.31</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831466.OC</a:t>
                      </a:r>
                    </a:p>
                  </a:txBody>
                  <a:tcPr marL="9525" marR="9525" marT="9525" marB="0" anchor="ctr"/>
                </a:tc>
                <a:tc>
                  <a:txBody>
                    <a:bodyPr/>
                    <a:lstStyle/>
                    <a:p>
                      <a:pPr algn="ctr" fontAlgn="ctr"/>
                      <a:r>
                        <a:rPr lang="zh-CN" altLang="en-US" sz="1100" b="0" i="0" u="none" strike="noStrike">
                          <a:solidFill>
                            <a:srgbClr val="000000"/>
                          </a:solidFill>
                          <a:latin typeface="宋体"/>
                        </a:rPr>
                        <a:t>软通股份</a:t>
                      </a:r>
                    </a:p>
                  </a:txBody>
                  <a:tcPr marL="9525" marR="9525" marT="9525" marB="0" anchor="ctr"/>
                </a:tc>
                <a:tc>
                  <a:txBody>
                    <a:bodyPr/>
                    <a:lstStyle/>
                    <a:p>
                      <a:pPr algn="ctr" fontAlgn="ctr"/>
                      <a:r>
                        <a:rPr lang="en-US" altLang="zh-CN" sz="1100" b="0" i="0" u="none" strike="noStrike">
                          <a:solidFill>
                            <a:srgbClr val="000000"/>
                          </a:solidFill>
                          <a:latin typeface="宋体"/>
                        </a:rPr>
                        <a:t>6.18</a:t>
                      </a:r>
                    </a:p>
                  </a:txBody>
                  <a:tcPr marL="9525" marR="9525" marT="9525" marB="0" anchor="ctr"/>
                </a:tc>
                <a:tc>
                  <a:txBody>
                    <a:bodyPr/>
                    <a:lstStyle/>
                    <a:p>
                      <a:pPr algn="ctr" fontAlgn="ctr"/>
                      <a:r>
                        <a:rPr lang="en-US" altLang="zh-CN" sz="1100" b="0" i="0" u="none" strike="noStrike">
                          <a:solidFill>
                            <a:srgbClr val="000000"/>
                          </a:solidFill>
                          <a:latin typeface="宋体"/>
                        </a:rPr>
                        <a:t>2.85</a:t>
                      </a:r>
                    </a:p>
                  </a:txBody>
                  <a:tcPr marL="9525" marR="9525" marT="9525" marB="0" anchor="ctr"/>
                </a:tc>
                <a:tc>
                  <a:txBody>
                    <a:bodyPr/>
                    <a:lstStyle/>
                    <a:p>
                      <a:pPr algn="ctr" fontAlgn="ctr"/>
                      <a:r>
                        <a:rPr lang="en-US" altLang="zh-CN" sz="1100" b="0" i="0" u="none" strike="noStrike">
                          <a:solidFill>
                            <a:srgbClr val="000000"/>
                          </a:solidFill>
                          <a:latin typeface="宋体"/>
                        </a:rPr>
                        <a:t>-53.88</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831040.OC</a:t>
                      </a:r>
                    </a:p>
                  </a:txBody>
                  <a:tcPr marL="9525" marR="9525" marT="9525" marB="0" anchor="ctr"/>
                </a:tc>
                <a:tc>
                  <a:txBody>
                    <a:bodyPr/>
                    <a:lstStyle/>
                    <a:p>
                      <a:pPr algn="ctr" fontAlgn="ctr"/>
                      <a:r>
                        <a:rPr lang="zh-CN" altLang="en-US" sz="1100" b="0" i="0" u="none" strike="noStrike">
                          <a:solidFill>
                            <a:srgbClr val="000000"/>
                          </a:solidFill>
                          <a:latin typeface="宋体"/>
                        </a:rPr>
                        <a:t>优波科</a:t>
                      </a:r>
                    </a:p>
                  </a:txBody>
                  <a:tcPr marL="9525" marR="9525" marT="9525" marB="0" anchor="ctr"/>
                </a:tc>
                <a:tc>
                  <a:txBody>
                    <a:bodyPr/>
                    <a:lstStyle/>
                    <a:p>
                      <a:pPr algn="ctr" fontAlgn="ctr"/>
                      <a:r>
                        <a:rPr lang="en-US" altLang="zh-CN" sz="1100" b="0" i="0" u="none" strike="noStrike">
                          <a:solidFill>
                            <a:srgbClr val="000000"/>
                          </a:solidFill>
                          <a:latin typeface="宋体"/>
                        </a:rPr>
                        <a:t>10.50</a:t>
                      </a:r>
                    </a:p>
                  </a:txBody>
                  <a:tcPr marL="9525" marR="9525" marT="9525" marB="0" anchor="ctr"/>
                </a:tc>
                <a:tc>
                  <a:txBody>
                    <a:bodyPr/>
                    <a:lstStyle/>
                    <a:p>
                      <a:pPr algn="ctr" fontAlgn="ctr"/>
                      <a:r>
                        <a:rPr lang="en-US" altLang="zh-CN" sz="1100" b="0" i="0" u="none" strike="noStrike">
                          <a:solidFill>
                            <a:srgbClr val="000000"/>
                          </a:solidFill>
                          <a:latin typeface="宋体"/>
                        </a:rPr>
                        <a:t>5.26</a:t>
                      </a:r>
                    </a:p>
                  </a:txBody>
                  <a:tcPr marL="9525" marR="9525" marT="9525" marB="0" anchor="ctr"/>
                </a:tc>
                <a:tc>
                  <a:txBody>
                    <a:bodyPr/>
                    <a:lstStyle/>
                    <a:p>
                      <a:pPr algn="ctr" fontAlgn="ctr"/>
                      <a:r>
                        <a:rPr lang="en-US" altLang="zh-CN" sz="1100" b="0" i="0" u="none" strike="noStrike">
                          <a:solidFill>
                            <a:srgbClr val="000000"/>
                          </a:solidFill>
                          <a:latin typeface="宋体"/>
                        </a:rPr>
                        <a:t>-48.95</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831744.OC</a:t>
                      </a:r>
                    </a:p>
                  </a:txBody>
                  <a:tcPr marL="9525" marR="9525" marT="9525" marB="0" anchor="ctr"/>
                </a:tc>
                <a:tc>
                  <a:txBody>
                    <a:bodyPr/>
                    <a:lstStyle/>
                    <a:p>
                      <a:pPr algn="ctr" fontAlgn="ctr"/>
                      <a:r>
                        <a:rPr lang="zh-CN" altLang="en-US" sz="1100" b="0" i="0" u="none" strike="noStrike">
                          <a:solidFill>
                            <a:srgbClr val="000000"/>
                          </a:solidFill>
                          <a:latin typeface="宋体"/>
                        </a:rPr>
                        <a:t>万信达</a:t>
                      </a:r>
                    </a:p>
                  </a:txBody>
                  <a:tcPr marL="9525" marR="9525" marT="9525" marB="0" anchor="ctr"/>
                </a:tc>
                <a:tc>
                  <a:txBody>
                    <a:bodyPr/>
                    <a:lstStyle/>
                    <a:p>
                      <a:pPr algn="ctr" fontAlgn="ctr"/>
                      <a:r>
                        <a:rPr lang="en-US" altLang="zh-CN" sz="1100" b="0" i="0" u="none" strike="noStrike">
                          <a:solidFill>
                            <a:srgbClr val="000000"/>
                          </a:solidFill>
                          <a:latin typeface="宋体"/>
                        </a:rPr>
                        <a:t>9.00</a:t>
                      </a:r>
                    </a:p>
                  </a:txBody>
                  <a:tcPr marL="9525" marR="9525" marT="9525" marB="0" anchor="ctr"/>
                </a:tc>
                <a:tc>
                  <a:txBody>
                    <a:bodyPr/>
                    <a:lstStyle/>
                    <a:p>
                      <a:pPr algn="ctr" fontAlgn="ctr"/>
                      <a:r>
                        <a:rPr lang="en-US" altLang="zh-CN" sz="1100" b="0" i="0" u="none" strike="noStrike">
                          <a:solidFill>
                            <a:srgbClr val="000000"/>
                          </a:solidFill>
                          <a:latin typeface="宋体"/>
                        </a:rPr>
                        <a:t>5.32</a:t>
                      </a:r>
                    </a:p>
                  </a:txBody>
                  <a:tcPr marL="9525" marR="9525" marT="9525" marB="0" anchor="ctr"/>
                </a:tc>
                <a:tc>
                  <a:txBody>
                    <a:bodyPr/>
                    <a:lstStyle/>
                    <a:p>
                      <a:pPr algn="ctr" fontAlgn="ctr"/>
                      <a:r>
                        <a:rPr lang="en-US" altLang="zh-CN" sz="1100" b="0" i="0" u="none" strike="noStrike">
                          <a:solidFill>
                            <a:srgbClr val="000000"/>
                          </a:solidFill>
                          <a:latin typeface="宋体"/>
                        </a:rPr>
                        <a:t>-47.52</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430480.OC</a:t>
                      </a:r>
                    </a:p>
                  </a:txBody>
                  <a:tcPr marL="9525" marR="9525" marT="9525" marB="0" anchor="ctr"/>
                </a:tc>
                <a:tc>
                  <a:txBody>
                    <a:bodyPr/>
                    <a:lstStyle/>
                    <a:p>
                      <a:pPr algn="ctr" fontAlgn="ctr"/>
                      <a:r>
                        <a:rPr lang="zh-CN" altLang="en-US" sz="1100" b="0" i="0" u="none" strike="noStrike">
                          <a:solidFill>
                            <a:srgbClr val="000000"/>
                          </a:solidFill>
                          <a:latin typeface="宋体"/>
                        </a:rPr>
                        <a:t>辰维科技</a:t>
                      </a:r>
                    </a:p>
                  </a:txBody>
                  <a:tcPr marL="9525" marR="9525" marT="9525" marB="0" anchor="ctr"/>
                </a:tc>
                <a:tc>
                  <a:txBody>
                    <a:bodyPr/>
                    <a:lstStyle/>
                    <a:p>
                      <a:pPr algn="ctr" fontAlgn="ctr"/>
                      <a:r>
                        <a:rPr lang="en-US" altLang="zh-CN" sz="1100" b="0" i="0" u="none" strike="noStrike">
                          <a:solidFill>
                            <a:srgbClr val="000000"/>
                          </a:solidFill>
                          <a:latin typeface="宋体"/>
                        </a:rPr>
                        <a:t>10.59</a:t>
                      </a:r>
                    </a:p>
                  </a:txBody>
                  <a:tcPr marL="9525" marR="9525" marT="9525" marB="0" anchor="ctr"/>
                </a:tc>
                <a:tc>
                  <a:txBody>
                    <a:bodyPr/>
                    <a:lstStyle/>
                    <a:p>
                      <a:pPr algn="ctr" fontAlgn="ctr"/>
                      <a:r>
                        <a:rPr lang="en-US" altLang="zh-CN" sz="1100" b="0" i="0" u="none" strike="noStrike">
                          <a:solidFill>
                            <a:srgbClr val="000000"/>
                          </a:solidFill>
                          <a:latin typeface="宋体"/>
                        </a:rPr>
                        <a:t>10.12</a:t>
                      </a:r>
                    </a:p>
                  </a:txBody>
                  <a:tcPr marL="9525" marR="9525" marT="9525" marB="0" anchor="ctr"/>
                </a:tc>
                <a:tc>
                  <a:txBody>
                    <a:bodyPr/>
                    <a:lstStyle/>
                    <a:p>
                      <a:pPr algn="ctr" fontAlgn="ctr"/>
                      <a:r>
                        <a:rPr lang="en-US" altLang="zh-CN" sz="1100" b="0" i="0" u="none" strike="noStrike">
                          <a:solidFill>
                            <a:srgbClr val="000000"/>
                          </a:solidFill>
                          <a:latin typeface="宋体"/>
                        </a:rPr>
                        <a:t>-47.05</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430663.OC</a:t>
                      </a:r>
                    </a:p>
                  </a:txBody>
                  <a:tcPr marL="9525" marR="9525" marT="9525" marB="0" anchor="ctr"/>
                </a:tc>
                <a:tc>
                  <a:txBody>
                    <a:bodyPr/>
                    <a:lstStyle/>
                    <a:p>
                      <a:pPr algn="ctr" fontAlgn="ctr"/>
                      <a:r>
                        <a:rPr lang="zh-CN" altLang="en-US" sz="1100" b="0" i="0" u="none" strike="noStrike">
                          <a:solidFill>
                            <a:srgbClr val="000000"/>
                          </a:solidFill>
                          <a:latin typeface="宋体"/>
                        </a:rPr>
                        <a:t>大陆机电</a:t>
                      </a:r>
                    </a:p>
                  </a:txBody>
                  <a:tcPr marL="9525" marR="9525" marT="9525" marB="0" anchor="ctr"/>
                </a:tc>
                <a:tc>
                  <a:txBody>
                    <a:bodyPr/>
                    <a:lstStyle/>
                    <a:p>
                      <a:pPr algn="ctr" fontAlgn="ctr"/>
                      <a:r>
                        <a:rPr lang="en-US" altLang="zh-CN" sz="1100" b="0" i="0" u="none" strike="noStrike">
                          <a:solidFill>
                            <a:srgbClr val="000000"/>
                          </a:solidFill>
                          <a:latin typeface="宋体"/>
                        </a:rPr>
                        <a:t>5.58</a:t>
                      </a:r>
                    </a:p>
                  </a:txBody>
                  <a:tcPr marL="9525" marR="9525" marT="9525" marB="0" anchor="ctr"/>
                </a:tc>
                <a:tc>
                  <a:txBody>
                    <a:bodyPr/>
                    <a:lstStyle/>
                    <a:p>
                      <a:pPr algn="ctr" fontAlgn="ctr"/>
                      <a:r>
                        <a:rPr lang="en-US" altLang="zh-CN" sz="1100" b="0" i="0" u="none" strike="noStrike">
                          <a:solidFill>
                            <a:srgbClr val="000000"/>
                          </a:solidFill>
                          <a:latin typeface="宋体"/>
                        </a:rPr>
                        <a:t>4.80</a:t>
                      </a:r>
                    </a:p>
                  </a:txBody>
                  <a:tcPr marL="9525" marR="9525" marT="9525" marB="0" anchor="ctr"/>
                </a:tc>
                <a:tc>
                  <a:txBody>
                    <a:bodyPr/>
                    <a:lstStyle/>
                    <a:p>
                      <a:pPr algn="ctr" fontAlgn="ctr"/>
                      <a:r>
                        <a:rPr lang="en-US" altLang="zh-CN" sz="1100" b="0" i="0" u="none" strike="noStrike">
                          <a:solidFill>
                            <a:srgbClr val="000000"/>
                          </a:solidFill>
                          <a:latin typeface="宋体"/>
                        </a:rPr>
                        <a:t>-44.44</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831497.OC</a:t>
                      </a:r>
                    </a:p>
                  </a:txBody>
                  <a:tcPr marL="9525" marR="9525" marT="9525" marB="0" anchor="ctr"/>
                </a:tc>
                <a:tc>
                  <a:txBody>
                    <a:bodyPr/>
                    <a:lstStyle/>
                    <a:p>
                      <a:pPr algn="ctr" fontAlgn="ctr"/>
                      <a:r>
                        <a:rPr lang="zh-CN" altLang="en-US" sz="1100" b="0" i="0" u="none" strike="noStrike">
                          <a:solidFill>
                            <a:srgbClr val="000000"/>
                          </a:solidFill>
                          <a:latin typeface="宋体"/>
                        </a:rPr>
                        <a:t>事成股份</a:t>
                      </a:r>
                    </a:p>
                  </a:txBody>
                  <a:tcPr marL="9525" marR="9525" marT="9525" marB="0" anchor="ctr"/>
                </a:tc>
                <a:tc>
                  <a:txBody>
                    <a:bodyPr/>
                    <a:lstStyle/>
                    <a:p>
                      <a:pPr algn="ctr" fontAlgn="ctr"/>
                      <a:r>
                        <a:rPr lang="en-US" altLang="zh-CN" sz="1100" b="0" i="0" u="none" strike="noStrike">
                          <a:solidFill>
                            <a:srgbClr val="000000"/>
                          </a:solidFill>
                          <a:latin typeface="宋体"/>
                        </a:rPr>
                        <a:t>12.40</a:t>
                      </a:r>
                    </a:p>
                  </a:txBody>
                  <a:tcPr marL="9525" marR="9525" marT="9525" marB="0" anchor="ctr"/>
                </a:tc>
                <a:tc>
                  <a:txBody>
                    <a:bodyPr/>
                    <a:lstStyle/>
                    <a:p>
                      <a:pPr algn="ctr" fontAlgn="ctr"/>
                      <a:r>
                        <a:rPr lang="en-US" altLang="zh-CN" sz="1100" b="0" i="0" u="none" strike="noStrike">
                          <a:solidFill>
                            <a:srgbClr val="000000"/>
                          </a:solidFill>
                          <a:latin typeface="宋体"/>
                        </a:rPr>
                        <a:t>6.83</a:t>
                      </a:r>
                    </a:p>
                  </a:txBody>
                  <a:tcPr marL="9525" marR="9525" marT="9525" marB="0" anchor="ctr"/>
                </a:tc>
                <a:tc>
                  <a:txBody>
                    <a:bodyPr/>
                    <a:lstStyle/>
                    <a:p>
                      <a:pPr algn="ctr" fontAlgn="ctr"/>
                      <a:r>
                        <a:rPr lang="en-US" altLang="zh-CN" sz="1100" b="0" i="0" u="none" strike="noStrike">
                          <a:solidFill>
                            <a:srgbClr val="000000"/>
                          </a:solidFill>
                          <a:latin typeface="宋体"/>
                        </a:rPr>
                        <a:t>-43.15</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832096.OC</a:t>
                      </a:r>
                    </a:p>
                  </a:txBody>
                  <a:tcPr marL="9525" marR="9525" marT="9525" marB="0" anchor="ctr"/>
                </a:tc>
                <a:tc>
                  <a:txBody>
                    <a:bodyPr/>
                    <a:lstStyle/>
                    <a:p>
                      <a:pPr algn="ctr" fontAlgn="ctr"/>
                      <a:r>
                        <a:rPr lang="zh-CN" altLang="en-US" sz="1100" b="0" i="0" u="none" strike="noStrike">
                          <a:solidFill>
                            <a:srgbClr val="000000"/>
                          </a:solidFill>
                          <a:latin typeface="宋体"/>
                        </a:rPr>
                        <a:t>南铸科技</a:t>
                      </a:r>
                    </a:p>
                  </a:txBody>
                  <a:tcPr marL="9525" marR="9525" marT="9525" marB="0" anchor="ctr"/>
                </a:tc>
                <a:tc>
                  <a:txBody>
                    <a:bodyPr/>
                    <a:lstStyle/>
                    <a:p>
                      <a:pPr algn="ctr" fontAlgn="ctr"/>
                      <a:r>
                        <a:rPr lang="en-US" altLang="zh-CN" sz="1100" b="0" i="0" u="none" strike="noStrike">
                          <a:solidFill>
                            <a:srgbClr val="000000"/>
                          </a:solidFill>
                          <a:latin typeface="宋体"/>
                        </a:rPr>
                        <a:t>2.84</a:t>
                      </a:r>
                    </a:p>
                  </a:txBody>
                  <a:tcPr marL="9525" marR="9525" marT="9525" marB="0" anchor="ctr"/>
                </a:tc>
                <a:tc>
                  <a:txBody>
                    <a:bodyPr/>
                    <a:lstStyle/>
                    <a:p>
                      <a:pPr algn="ctr" fontAlgn="ctr"/>
                      <a:r>
                        <a:rPr lang="en-US" altLang="zh-CN" sz="1100" b="0" i="0" u="none" strike="noStrike">
                          <a:solidFill>
                            <a:srgbClr val="000000"/>
                          </a:solidFill>
                          <a:latin typeface="宋体"/>
                        </a:rPr>
                        <a:t>2.42</a:t>
                      </a:r>
                    </a:p>
                  </a:txBody>
                  <a:tcPr marL="9525" marR="9525" marT="9525" marB="0" anchor="ctr"/>
                </a:tc>
                <a:tc>
                  <a:txBody>
                    <a:bodyPr/>
                    <a:lstStyle/>
                    <a:p>
                      <a:pPr algn="ctr" fontAlgn="ctr"/>
                      <a:r>
                        <a:rPr lang="en-US" altLang="zh-CN" sz="1100" b="0" i="0" u="none" strike="noStrike">
                          <a:solidFill>
                            <a:srgbClr val="000000"/>
                          </a:solidFill>
                          <a:latin typeface="宋体"/>
                        </a:rPr>
                        <a:t>-36.89</a:t>
                      </a:r>
                    </a:p>
                  </a:txBody>
                  <a:tcPr marL="9525" marR="9525" marT="9525" marB="0" anchor="ctr"/>
                </a:tc>
                <a:tc>
                  <a:txBody>
                    <a:bodyPr/>
                    <a:lstStyle/>
                    <a:p>
                      <a:pPr algn="ctr" fontAlgn="ctr"/>
                      <a:r>
                        <a:rPr lang="zh-CN" altLang="en-US" sz="1100" b="0" i="0" u="none" strike="noStrike" dirty="0">
                          <a:solidFill>
                            <a:srgbClr val="000000"/>
                          </a:solidFill>
                          <a:latin typeface="宋体"/>
                        </a:rPr>
                        <a:t>工业</a:t>
                      </a:r>
                    </a:p>
                  </a:txBody>
                  <a:tcPr marL="9525" marR="9525" marT="9525" marB="0"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929354"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月上涨排名前十的个股（协议）</a:t>
            </a:r>
            <a:endParaRPr lang="zh-CN" altLang="en-US" sz="2800" dirty="0"/>
          </a:p>
        </p:txBody>
      </p:sp>
      <p:graphicFrame>
        <p:nvGraphicFramePr>
          <p:cNvPr id="7" name="内容占位符 6"/>
          <p:cNvGraphicFramePr>
            <a:graphicFrameLocks noGrp="1"/>
          </p:cNvGraphicFramePr>
          <p:nvPr>
            <p:ph idx="4294967295"/>
          </p:nvPr>
        </p:nvGraphicFramePr>
        <p:xfrm>
          <a:off x="571472" y="1857364"/>
          <a:ext cx="8143932" cy="4143403"/>
        </p:xfrm>
        <a:graphic>
          <a:graphicData uri="http://schemas.openxmlformats.org/drawingml/2006/table">
            <a:tbl>
              <a:tblPr firstRow="1" bandRow="1">
                <a:tableStyleId>{5C22544A-7EE6-4342-B048-85BDC9FD1C3A}</a:tableStyleId>
              </a:tblPr>
              <a:tblGrid>
                <a:gridCol w="1357322"/>
                <a:gridCol w="1357322"/>
                <a:gridCol w="1357322"/>
                <a:gridCol w="1357322"/>
                <a:gridCol w="1357322"/>
                <a:gridCol w="1357322"/>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最高价</a:t>
                      </a:r>
                    </a:p>
                  </a:txBody>
                  <a:tcPr marL="9525" marR="9525" marT="9525" marB="0" anchor="ctr"/>
                </a:tc>
                <a:tc>
                  <a:txBody>
                    <a:bodyPr/>
                    <a:lstStyle/>
                    <a:p>
                      <a:pPr algn="ctr" fontAlgn="ctr"/>
                      <a:r>
                        <a:rPr lang="zh-CN" altLang="en-US" sz="1100" b="1" i="0" u="none" strike="noStrike" dirty="0">
                          <a:solidFill>
                            <a:schemeClr val="bg1"/>
                          </a:solidFill>
                          <a:latin typeface="宋体"/>
                        </a:rPr>
                        <a:t>最低价</a:t>
                      </a:r>
                    </a:p>
                  </a:txBody>
                  <a:tcPr marL="9525" marR="9525" marT="9525" marB="0" anchor="ctr"/>
                </a:tc>
                <a:tc>
                  <a:txBody>
                    <a:bodyPr/>
                    <a:lstStyle/>
                    <a:p>
                      <a:pPr algn="ctr" fontAlgn="ctr"/>
                      <a:r>
                        <a:rPr lang="zh-CN" altLang="en-US" sz="1100" b="1" i="0" u="none" strike="noStrike" dirty="0">
                          <a:solidFill>
                            <a:schemeClr val="bg1"/>
                          </a:solidFill>
                          <a:latin typeface="宋体"/>
                        </a:rPr>
                        <a:t>涨跌幅</a:t>
                      </a:r>
                      <a:r>
                        <a:rPr lang="en-US" altLang="zh-CN" sz="1100" b="1" i="0" u="none" strike="noStrike" dirty="0">
                          <a:solidFill>
                            <a:schemeClr val="bg1"/>
                          </a:solidFill>
                          <a:latin typeface="宋体"/>
                        </a:rPr>
                        <a:t>(%)</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430280.OC</a:t>
                      </a:r>
                    </a:p>
                  </a:txBody>
                  <a:tcPr marL="9525" marR="9525" marT="9525" marB="0" anchor="ctr"/>
                </a:tc>
                <a:tc>
                  <a:txBody>
                    <a:bodyPr/>
                    <a:lstStyle/>
                    <a:p>
                      <a:pPr algn="ctr" fontAlgn="ctr"/>
                      <a:r>
                        <a:rPr lang="zh-CN" altLang="en-US" sz="1100" b="0" i="0" u="none" strike="noStrike">
                          <a:solidFill>
                            <a:srgbClr val="000000"/>
                          </a:solidFill>
                          <a:latin typeface="宋体"/>
                        </a:rPr>
                        <a:t>京西创业</a:t>
                      </a:r>
                    </a:p>
                  </a:txBody>
                  <a:tcPr marL="9525" marR="9525" marT="9525" marB="0" anchor="ctr"/>
                </a:tc>
                <a:tc>
                  <a:txBody>
                    <a:bodyPr/>
                    <a:lstStyle/>
                    <a:p>
                      <a:pPr algn="ctr" fontAlgn="ctr"/>
                      <a:r>
                        <a:rPr lang="en-US" altLang="zh-CN" sz="1100" b="0" i="0" u="none" strike="noStrike">
                          <a:solidFill>
                            <a:srgbClr val="000000"/>
                          </a:solidFill>
                          <a:latin typeface="宋体"/>
                        </a:rPr>
                        <a:t>15.30</a:t>
                      </a:r>
                    </a:p>
                  </a:txBody>
                  <a:tcPr marL="9525" marR="9525" marT="9525" marB="0" anchor="ctr"/>
                </a:tc>
                <a:tc>
                  <a:txBody>
                    <a:bodyPr/>
                    <a:lstStyle/>
                    <a:p>
                      <a:pPr algn="ctr" fontAlgn="ctr"/>
                      <a:r>
                        <a:rPr lang="en-US" altLang="zh-CN" sz="1100" b="0" i="0" u="none" strike="noStrike">
                          <a:solidFill>
                            <a:srgbClr val="000000"/>
                          </a:solidFill>
                          <a:latin typeface="宋体"/>
                        </a:rPr>
                        <a:t>0.01</a:t>
                      </a:r>
                    </a:p>
                  </a:txBody>
                  <a:tcPr marL="9525" marR="9525" marT="9525" marB="0" anchor="ctr"/>
                </a:tc>
                <a:tc>
                  <a:txBody>
                    <a:bodyPr/>
                    <a:lstStyle/>
                    <a:p>
                      <a:pPr algn="ctr" fontAlgn="ctr"/>
                      <a:r>
                        <a:rPr lang="en-US" altLang="zh-CN" sz="1100" b="0" i="0" u="none" strike="noStrike">
                          <a:solidFill>
                            <a:srgbClr val="000000"/>
                          </a:solidFill>
                          <a:latin typeface="宋体"/>
                        </a:rPr>
                        <a:t>152,900.00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833077.OC</a:t>
                      </a:r>
                    </a:p>
                  </a:txBody>
                  <a:tcPr marL="9525" marR="9525" marT="9525" marB="0" anchor="ctr"/>
                </a:tc>
                <a:tc>
                  <a:txBody>
                    <a:bodyPr/>
                    <a:lstStyle/>
                    <a:p>
                      <a:pPr algn="ctr" fontAlgn="ctr"/>
                      <a:r>
                        <a:rPr lang="zh-CN" altLang="en-US" sz="1100" b="0" i="0" u="none" strike="noStrike">
                          <a:solidFill>
                            <a:srgbClr val="000000"/>
                          </a:solidFill>
                          <a:latin typeface="宋体"/>
                        </a:rPr>
                        <a:t>伯肯节能</a:t>
                      </a:r>
                    </a:p>
                  </a:txBody>
                  <a:tcPr marL="9525" marR="9525" marT="9525" marB="0" anchor="ctr"/>
                </a:tc>
                <a:tc>
                  <a:txBody>
                    <a:bodyPr/>
                    <a:lstStyle/>
                    <a:p>
                      <a:pPr algn="ctr" fontAlgn="ctr"/>
                      <a:r>
                        <a:rPr lang="en-US" altLang="zh-CN" sz="1100" b="0" i="0" u="none" strike="noStrike">
                          <a:solidFill>
                            <a:srgbClr val="000000"/>
                          </a:solidFill>
                          <a:latin typeface="宋体"/>
                        </a:rPr>
                        <a:t>11.96</a:t>
                      </a:r>
                    </a:p>
                  </a:txBody>
                  <a:tcPr marL="9525" marR="9525" marT="9525" marB="0" anchor="ctr"/>
                </a:tc>
                <a:tc>
                  <a:txBody>
                    <a:bodyPr/>
                    <a:lstStyle/>
                    <a:p>
                      <a:pPr algn="ctr" fontAlgn="ctr"/>
                      <a:r>
                        <a:rPr lang="en-US" altLang="zh-CN" sz="1100" b="0" i="0" u="none" strike="noStrike">
                          <a:solidFill>
                            <a:srgbClr val="000000"/>
                          </a:solidFill>
                          <a:latin typeface="宋体"/>
                        </a:rPr>
                        <a:t>0.01</a:t>
                      </a:r>
                    </a:p>
                  </a:txBody>
                  <a:tcPr marL="9525" marR="9525" marT="9525" marB="0" anchor="ctr"/>
                </a:tc>
                <a:tc>
                  <a:txBody>
                    <a:bodyPr/>
                    <a:lstStyle/>
                    <a:p>
                      <a:pPr algn="ctr" fontAlgn="ctr"/>
                      <a:r>
                        <a:rPr lang="en-US" altLang="zh-CN" sz="1100" b="0" i="0" u="none" strike="noStrike">
                          <a:solidFill>
                            <a:srgbClr val="000000"/>
                          </a:solidFill>
                          <a:latin typeface="宋体"/>
                        </a:rPr>
                        <a:t>60,100.00</a:t>
                      </a:r>
                    </a:p>
                  </a:txBody>
                  <a:tcPr marL="9525" marR="9525" marT="9525" marB="0" anchor="ctr"/>
                </a:tc>
                <a:tc>
                  <a:txBody>
                    <a:bodyPr/>
                    <a:lstStyle/>
                    <a:p>
                      <a:pPr algn="ctr" fontAlgn="ctr"/>
                      <a:r>
                        <a:rPr lang="zh-CN" altLang="en-US" sz="1100" b="0" i="0" u="none" strike="noStrike">
                          <a:solidFill>
                            <a:srgbClr val="000000"/>
                          </a:solidFill>
                          <a:latin typeface="宋体"/>
                        </a:rPr>
                        <a:t>能源</a:t>
                      </a:r>
                    </a:p>
                  </a:txBody>
                  <a:tcPr marL="9525" marR="9525" marT="9525" marB="0" anchor="ctr"/>
                </a:tc>
              </a:tr>
              <a:tr h="376673">
                <a:tc>
                  <a:txBody>
                    <a:bodyPr/>
                    <a:lstStyle/>
                    <a:p>
                      <a:pPr algn="ctr" fontAlgn="ctr"/>
                      <a:r>
                        <a:rPr lang="en-US" sz="1100" b="0" i="0" u="none" strike="noStrike">
                          <a:solidFill>
                            <a:srgbClr val="000000"/>
                          </a:solidFill>
                          <a:latin typeface="宋体"/>
                        </a:rPr>
                        <a:t>831409.OC</a:t>
                      </a:r>
                    </a:p>
                  </a:txBody>
                  <a:tcPr marL="9525" marR="9525" marT="9525" marB="0" anchor="ctr"/>
                </a:tc>
                <a:tc>
                  <a:txBody>
                    <a:bodyPr/>
                    <a:lstStyle/>
                    <a:p>
                      <a:pPr algn="ctr" fontAlgn="ctr"/>
                      <a:r>
                        <a:rPr lang="zh-CN" altLang="en-US" sz="1100" b="0" i="0" u="none" strike="noStrike">
                          <a:solidFill>
                            <a:srgbClr val="000000"/>
                          </a:solidFill>
                          <a:latin typeface="宋体"/>
                        </a:rPr>
                        <a:t>华油科技</a:t>
                      </a:r>
                    </a:p>
                  </a:txBody>
                  <a:tcPr marL="9525" marR="9525" marT="9525" marB="0" anchor="ctr"/>
                </a:tc>
                <a:tc>
                  <a:txBody>
                    <a:bodyPr/>
                    <a:lstStyle/>
                    <a:p>
                      <a:pPr algn="ctr" fontAlgn="ctr"/>
                      <a:r>
                        <a:rPr lang="en-US" altLang="zh-CN" sz="1100" b="0" i="0" u="none" strike="noStrike">
                          <a:solidFill>
                            <a:srgbClr val="000000"/>
                          </a:solidFill>
                          <a:latin typeface="宋体"/>
                        </a:rPr>
                        <a:t>20.00</a:t>
                      </a:r>
                    </a:p>
                  </a:txBody>
                  <a:tcPr marL="9525" marR="9525" marT="9525" marB="0" anchor="ctr"/>
                </a:tc>
                <a:tc>
                  <a:txBody>
                    <a:bodyPr/>
                    <a:lstStyle/>
                    <a:p>
                      <a:pPr algn="ctr" fontAlgn="ctr"/>
                      <a:r>
                        <a:rPr lang="en-US" altLang="zh-CN" sz="1100" b="0" i="0" u="none" strike="noStrike">
                          <a:solidFill>
                            <a:srgbClr val="000000"/>
                          </a:solidFill>
                          <a:latin typeface="宋体"/>
                        </a:rPr>
                        <a:t>0.10</a:t>
                      </a:r>
                    </a:p>
                  </a:txBody>
                  <a:tcPr marL="9525" marR="9525" marT="9525" marB="0" anchor="ctr"/>
                </a:tc>
                <a:tc>
                  <a:txBody>
                    <a:bodyPr/>
                    <a:lstStyle/>
                    <a:p>
                      <a:pPr algn="ctr" fontAlgn="ctr"/>
                      <a:r>
                        <a:rPr lang="en-US" altLang="zh-CN" sz="1100" b="0" i="0" u="none" strike="noStrike">
                          <a:solidFill>
                            <a:srgbClr val="000000"/>
                          </a:solidFill>
                          <a:latin typeface="宋体"/>
                        </a:rPr>
                        <a:t>12,400.00</a:t>
                      </a:r>
                    </a:p>
                  </a:txBody>
                  <a:tcPr marL="9525" marR="9525" marT="9525" marB="0" anchor="ctr"/>
                </a:tc>
                <a:tc>
                  <a:txBody>
                    <a:bodyPr/>
                    <a:lstStyle/>
                    <a:p>
                      <a:pPr algn="ctr" fontAlgn="ctr"/>
                      <a:r>
                        <a:rPr lang="zh-CN" altLang="en-US" sz="1100" b="0" i="0" u="none" strike="noStrike">
                          <a:solidFill>
                            <a:srgbClr val="000000"/>
                          </a:solidFill>
                          <a:latin typeface="宋体"/>
                        </a:rPr>
                        <a:t>能源</a:t>
                      </a:r>
                    </a:p>
                  </a:txBody>
                  <a:tcPr marL="9525" marR="9525" marT="9525" marB="0" anchor="ctr"/>
                </a:tc>
              </a:tr>
              <a:tr h="376673">
                <a:tc>
                  <a:txBody>
                    <a:bodyPr/>
                    <a:lstStyle/>
                    <a:p>
                      <a:pPr algn="ctr" fontAlgn="ctr"/>
                      <a:r>
                        <a:rPr lang="en-US" sz="1100" b="0" i="0" u="none" strike="noStrike">
                          <a:solidFill>
                            <a:srgbClr val="000000"/>
                          </a:solidFill>
                          <a:latin typeface="宋体"/>
                        </a:rPr>
                        <a:t>831108.OC</a:t>
                      </a:r>
                    </a:p>
                  </a:txBody>
                  <a:tcPr marL="9525" marR="9525" marT="9525" marB="0" anchor="ctr"/>
                </a:tc>
                <a:tc>
                  <a:txBody>
                    <a:bodyPr/>
                    <a:lstStyle/>
                    <a:p>
                      <a:pPr algn="ctr" fontAlgn="ctr"/>
                      <a:r>
                        <a:rPr lang="zh-CN" altLang="en-US" sz="1100" b="0" i="0" u="none" strike="noStrike">
                          <a:solidFill>
                            <a:srgbClr val="000000"/>
                          </a:solidFill>
                          <a:latin typeface="宋体"/>
                        </a:rPr>
                        <a:t>茶乾坤</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0.01</a:t>
                      </a:r>
                    </a:p>
                  </a:txBody>
                  <a:tcPr marL="9525" marR="9525" marT="9525" marB="0" anchor="ctr"/>
                </a:tc>
                <a:tc>
                  <a:txBody>
                    <a:bodyPr/>
                    <a:lstStyle/>
                    <a:p>
                      <a:pPr algn="ctr" fontAlgn="ctr"/>
                      <a:r>
                        <a:rPr lang="en-US" altLang="zh-CN" sz="1100" b="0" i="0" u="none" strike="noStrike">
                          <a:solidFill>
                            <a:srgbClr val="000000"/>
                          </a:solidFill>
                          <a:latin typeface="宋体"/>
                        </a:rPr>
                        <a:t>9,900.00</a:t>
                      </a:r>
                    </a:p>
                  </a:txBody>
                  <a:tcPr marL="9525" marR="9525" marT="9525" marB="0" anchor="ctr"/>
                </a:tc>
                <a:tc>
                  <a:txBody>
                    <a:bodyPr/>
                    <a:lstStyle/>
                    <a:p>
                      <a:pPr algn="ctr" fontAlgn="ctr"/>
                      <a:r>
                        <a:rPr lang="zh-CN" altLang="en-US" sz="1100" b="0" i="0" u="none" strike="noStrike">
                          <a:solidFill>
                            <a:srgbClr val="000000"/>
                          </a:solidFill>
                          <a:latin typeface="宋体"/>
                        </a:rPr>
                        <a:t>日常消费</a:t>
                      </a:r>
                    </a:p>
                  </a:txBody>
                  <a:tcPr marL="9525" marR="9525" marT="9525" marB="0" anchor="ctr"/>
                </a:tc>
              </a:tr>
              <a:tr h="376673">
                <a:tc>
                  <a:txBody>
                    <a:bodyPr/>
                    <a:lstStyle/>
                    <a:p>
                      <a:pPr algn="ctr" fontAlgn="ctr"/>
                      <a:r>
                        <a:rPr lang="en-US" sz="1100" b="0" i="0" u="none" strike="noStrike">
                          <a:solidFill>
                            <a:srgbClr val="000000"/>
                          </a:solidFill>
                          <a:latin typeface="宋体"/>
                        </a:rPr>
                        <a:t>831495.OC</a:t>
                      </a:r>
                    </a:p>
                  </a:txBody>
                  <a:tcPr marL="9525" marR="9525" marT="9525" marB="0" anchor="ctr"/>
                </a:tc>
                <a:tc>
                  <a:txBody>
                    <a:bodyPr/>
                    <a:lstStyle/>
                    <a:p>
                      <a:pPr algn="ctr" fontAlgn="ctr"/>
                      <a:r>
                        <a:rPr lang="zh-CN" altLang="en-US" sz="1100" b="0" i="0" u="none" strike="noStrike">
                          <a:solidFill>
                            <a:srgbClr val="000000"/>
                          </a:solidFill>
                          <a:latin typeface="宋体"/>
                        </a:rPr>
                        <a:t>中联信通</a:t>
                      </a:r>
                    </a:p>
                  </a:txBody>
                  <a:tcPr marL="9525" marR="9525" marT="9525" marB="0" anchor="ctr"/>
                </a:tc>
                <a:tc>
                  <a:txBody>
                    <a:bodyPr/>
                    <a:lstStyle/>
                    <a:p>
                      <a:pPr algn="ctr" fontAlgn="ctr"/>
                      <a:r>
                        <a:rPr lang="en-US" altLang="zh-CN" sz="1100" b="0" i="0" u="none" strike="noStrike">
                          <a:solidFill>
                            <a:srgbClr val="000000"/>
                          </a:solidFill>
                          <a:latin typeface="宋体"/>
                        </a:rPr>
                        <a:t>4.00</a:t>
                      </a:r>
                    </a:p>
                  </a:txBody>
                  <a:tcPr marL="9525" marR="9525" marT="9525" marB="0" anchor="ctr"/>
                </a:tc>
                <a:tc>
                  <a:txBody>
                    <a:bodyPr/>
                    <a:lstStyle/>
                    <a:p>
                      <a:pPr algn="ctr" fontAlgn="ctr"/>
                      <a:r>
                        <a:rPr lang="en-US" altLang="zh-CN" sz="1100" b="0" i="0" u="none" strike="noStrike">
                          <a:solidFill>
                            <a:srgbClr val="000000"/>
                          </a:solidFill>
                          <a:latin typeface="宋体"/>
                        </a:rPr>
                        <a:t>0.09</a:t>
                      </a:r>
                    </a:p>
                  </a:txBody>
                  <a:tcPr marL="9525" marR="9525" marT="9525" marB="0" anchor="ctr"/>
                </a:tc>
                <a:tc>
                  <a:txBody>
                    <a:bodyPr/>
                    <a:lstStyle/>
                    <a:p>
                      <a:pPr algn="ctr" fontAlgn="ctr"/>
                      <a:r>
                        <a:rPr lang="en-US" altLang="zh-CN" sz="1100" b="0" i="0" u="none" strike="noStrike">
                          <a:solidFill>
                            <a:srgbClr val="000000"/>
                          </a:solidFill>
                          <a:latin typeface="宋体"/>
                        </a:rPr>
                        <a:t>4,344.44</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430246.OC</a:t>
                      </a:r>
                    </a:p>
                  </a:txBody>
                  <a:tcPr marL="9525" marR="9525" marT="9525" marB="0" anchor="ctr"/>
                </a:tc>
                <a:tc>
                  <a:txBody>
                    <a:bodyPr/>
                    <a:lstStyle/>
                    <a:p>
                      <a:pPr algn="ctr" fontAlgn="ctr"/>
                      <a:r>
                        <a:rPr lang="zh-CN" altLang="en-US" sz="1100" b="0" i="0" u="none" strike="noStrike">
                          <a:solidFill>
                            <a:srgbClr val="000000"/>
                          </a:solidFill>
                          <a:latin typeface="宋体"/>
                        </a:rPr>
                        <a:t>佳星慧盟</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0.40</a:t>
                      </a:r>
                    </a:p>
                  </a:txBody>
                  <a:tcPr marL="9525" marR="9525" marT="9525" marB="0" anchor="ctr"/>
                </a:tc>
                <a:tc>
                  <a:txBody>
                    <a:bodyPr/>
                    <a:lstStyle/>
                    <a:p>
                      <a:pPr algn="ctr" fontAlgn="ctr"/>
                      <a:r>
                        <a:rPr lang="en-US" altLang="zh-CN" sz="1100" b="0" i="0" u="none" strike="noStrike">
                          <a:solidFill>
                            <a:srgbClr val="000000"/>
                          </a:solidFill>
                          <a:latin typeface="宋体"/>
                        </a:rPr>
                        <a:t>3,900.00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832455.OC</a:t>
                      </a:r>
                    </a:p>
                  </a:txBody>
                  <a:tcPr marL="9525" marR="9525" marT="9525" marB="0" anchor="ctr"/>
                </a:tc>
                <a:tc>
                  <a:txBody>
                    <a:bodyPr/>
                    <a:lstStyle/>
                    <a:p>
                      <a:pPr algn="ctr" fontAlgn="ctr"/>
                      <a:r>
                        <a:rPr lang="zh-CN" altLang="en-US" sz="1100" b="0" i="0" u="none" strike="noStrike">
                          <a:solidFill>
                            <a:srgbClr val="000000"/>
                          </a:solidFill>
                          <a:latin typeface="宋体"/>
                        </a:rPr>
                        <a:t>传视影视</a:t>
                      </a:r>
                    </a:p>
                  </a:txBody>
                  <a:tcPr marL="9525" marR="9525" marT="9525" marB="0" anchor="ctr"/>
                </a:tc>
                <a:tc>
                  <a:txBody>
                    <a:bodyPr/>
                    <a:lstStyle/>
                    <a:p>
                      <a:pPr algn="ctr" fontAlgn="ctr"/>
                      <a:r>
                        <a:rPr lang="en-US" altLang="zh-CN" sz="1100" b="0" i="0" u="none" strike="noStrike">
                          <a:solidFill>
                            <a:srgbClr val="000000"/>
                          </a:solidFill>
                          <a:latin typeface="宋体"/>
                        </a:rPr>
                        <a:t>39.99</a:t>
                      </a:r>
                    </a:p>
                  </a:txBody>
                  <a:tcPr marL="9525" marR="9525" marT="9525" marB="0" anchor="ctr"/>
                </a:tc>
                <a:tc>
                  <a:txBody>
                    <a:bodyPr/>
                    <a:lstStyle/>
                    <a:p>
                      <a:pPr algn="ctr" fontAlgn="ctr"/>
                      <a:r>
                        <a:rPr lang="en-US" altLang="zh-CN" sz="1100" b="0" i="0" u="none" strike="noStrike">
                          <a:solidFill>
                            <a:srgbClr val="000000"/>
                          </a:solidFill>
                          <a:latin typeface="宋体"/>
                        </a:rPr>
                        <a:t>22.00</a:t>
                      </a:r>
                    </a:p>
                  </a:txBody>
                  <a:tcPr marL="9525" marR="9525" marT="9525" marB="0" anchor="ctr"/>
                </a:tc>
                <a:tc>
                  <a:txBody>
                    <a:bodyPr/>
                    <a:lstStyle/>
                    <a:p>
                      <a:pPr algn="ctr" fontAlgn="ctr"/>
                      <a:r>
                        <a:rPr lang="en-US" altLang="zh-CN" sz="1100" b="0" i="0" u="none" strike="noStrike">
                          <a:solidFill>
                            <a:srgbClr val="000000"/>
                          </a:solidFill>
                          <a:latin typeface="宋体"/>
                        </a:rPr>
                        <a:t>1,530.37</a:t>
                      </a:r>
                    </a:p>
                  </a:txBody>
                  <a:tcPr marL="9525" marR="9525" marT="9525" marB="0" anchor="ctr"/>
                </a:tc>
                <a:tc>
                  <a:txBody>
                    <a:bodyPr/>
                    <a:lstStyle/>
                    <a:p>
                      <a:pPr algn="ctr" fontAlgn="ctr"/>
                      <a:r>
                        <a:rPr lang="zh-CN" altLang="en-US" sz="1100" b="0" i="0" u="none" strike="noStrike">
                          <a:solidFill>
                            <a:srgbClr val="000000"/>
                          </a:solidFill>
                          <a:latin typeface="宋体"/>
                        </a:rPr>
                        <a:t>可选消费</a:t>
                      </a:r>
                    </a:p>
                  </a:txBody>
                  <a:tcPr marL="9525" marR="9525" marT="9525" marB="0" anchor="ctr"/>
                </a:tc>
              </a:tr>
              <a:tr h="376673">
                <a:tc>
                  <a:txBody>
                    <a:bodyPr/>
                    <a:lstStyle/>
                    <a:p>
                      <a:pPr algn="ctr" fontAlgn="ctr"/>
                      <a:r>
                        <a:rPr lang="en-US" sz="1100" b="0" i="0" u="none" strike="noStrike">
                          <a:solidFill>
                            <a:srgbClr val="000000"/>
                          </a:solidFill>
                          <a:latin typeface="宋体"/>
                        </a:rPr>
                        <a:t>831425.OC</a:t>
                      </a:r>
                    </a:p>
                  </a:txBody>
                  <a:tcPr marL="9525" marR="9525" marT="9525" marB="0" anchor="ctr"/>
                </a:tc>
                <a:tc>
                  <a:txBody>
                    <a:bodyPr/>
                    <a:lstStyle/>
                    <a:p>
                      <a:pPr algn="ctr" fontAlgn="ctr"/>
                      <a:r>
                        <a:rPr lang="zh-CN" altLang="en-US" sz="1100" b="0" i="0" u="none" strike="noStrike">
                          <a:solidFill>
                            <a:srgbClr val="000000"/>
                          </a:solidFill>
                          <a:latin typeface="宋体"/>
                        </a:rPr>
                        <a:t>致善生物</a:t>
                      </a:r>
                    </a:p>
                  </a:txBody>
                  <a:tcPr marL="9525" marR="9525" marT="9525" marB="0" anchor="ctr"/>
                </a:tc>
                <a:tc>
                  <a:txBody>
                    <a:bodyPr/>
                    <a:lstStyle/>
                    <a:p>
                      <a:pPr algn="ctr" fontAlgn="ctr"/>
                      <a:r>
                        <a:rPr lang="en-US" altLang="zh-CN" sz="1100" b="0" i="0" u="none" strike="noStrike">
                          <a:solidFill>
                            <a:srgbClr val="000000"/>
                          </a:solidFill>
                          <a:latin typeface="宋体"/>
                        </a:rPr>
                        <a:t>15.00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1,400.00</a:t>
                      </a:r>
                    </a:p>
                  </a:txBody>
                  <a:tcPr marL="9525" marR="9525" marT="9525" marB="0" anchor="ctr"/>
                </a:tc>
                <a:tc>
                  <a:txBody>
                    <a:bodyPr/>
                    <a:lstStyle/>
                    <a:p>
                      <a:pPr algn="ctr" fontAlgn="ctr"/>
                      <a:r>
                        <a:rPr lang="zh-CN" altLang="en-US" sz="1100" b="0" i="0" u="none" strike="noStrike">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832038.OC</a:t>
                      </a:r>
                    </a:p>
                  </a:txBody>
                  <a:tcPr marL="9525" marR="9525" marT="9525" marB="0" anchor="ctr"/>
                </a:tc>
                <a:tc>
                  <a:txBody>
                    <a:bodyPr/>
                    <a:lstStyle/>
                    <a:p>
                      <a:pPr algn="ctr" fontAlgn="ctr"/>
                      <a:r>
                        <a:rPr lang="zh-CN" altLang="en-US" sz="1100" b="0" i="0" u="none" strike="noStrike">
                          <a:solidFill>
                            <a:srgbClr val="000000"/>
                          </a:solidFill>
                          <a:latin typeface="宋体"/>
                        </a:rPr>
                        <a:t>宁夏新龙</a:t>
                      </a:r>
                    </a:p>
                  </a:txBody>
                  <a:tcPr marL="9525" marR="9525" marT="9525" marB="0" anchor="ctr"/>
                </a:tc>
                <a:tc>
                  <a:txBody>
                    <a:bodyPr/>
                    <a:lstStyle/>
                    <a:p>
                      <a:pPr algn="ctr" fontAlgn="ctr"/>
                      <a:r>
                        <a:rPr lang="en-US" altLang="zh-CN" sz="1100" b="0" i="0" u="none" strike="noStrike">
                          <a:solidFill>
                            <a:srgbClr val="000000"/>
                          </a:solidFill>
                          <a:latin typeface="宋体"/>
                        </a:rPr>
                        <a:t>23.00</a:t>
                      </a:r>
                    </a:p>
                  </a:txBody>
                  <a:tcPr marL="9525" marR="9525" marT="9525" marB="0" anchor="ctr"/>
                </a:tc>
                <a:tc>
                  <a:txBody>
                    <a:bodyPr/>
                    <a:lstStyle/>
                    <a:p>
                      <a:pPr algn="ctr" fontAlgn="ctr"/>
                      <a:r>
                        <a:rPr lang="en-US" altLang="zh-CN" sz="1100" b="0" i="0" u="none" strike="noStrike">
                          <a:solidFill>
                            <a:srgbClr val="000000"/>
                          </a:solidFill>
                          <a:latin typeface="宋体"/>
                        </a:rPr>
                        <a:t>18.00</a:t>
                      </a:r>
                    </a:p>
                  </a:txBody>
                  <a:tcPr marL="9525" marR="9525" marT="9525" marB="0" anchor="ctr"/>
                </a:tc>
                <a:tc>
                  <a:txBody>
                    <a:bodyPr/>
                    <a:lstStyle/>
                    <a:p>
                      <a:pPr algn="ctr" fontAlgn="ctr"/>
                      <a:r>
                        <a:rPr lang="en-US" altLang="zh-CN" sz="1100" b="0" i="0" u="none" strike="noStrike">
                          <a:solidFill>
                            <a:srgbClr val="000000"/>
                          </a:solidFill>
                          <a:latin typeface="宋体"/>
                        </a:rPr>
                        <a:t>1,193.33</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831993.OC</a:t>
                      </a:r>
                    </a:p>
                  </a:txBody>
                  <a:tcPr marL="9525" marR="9525" marT="9525" marB="0" anchor="ctr"/>
                </a:tc>
                <a:tc>
                  <a:txBody>
                    <a:bodyPr/>
                    <a:lstStyle/>
                    <a:p>
                      <a:pPr algn="ctr" fontAlgn="ctr"/>
                      <a:r>
                        <a:rPr lang="zh-CN" altLang="en-US" sz="1100" b="0" i="0" u="none" strike="noStrike">
                          <a:solidFill>
                            <a:srgbClr val="000000"/>
                          </a:solidFill>
                          <a:latin typeface="宋体"/>
                        </a:rPr>
                        <a:t>欧克精化</a:t>
                      </a:r>
                    </a:p>
                  </a:txBody>
                  <a:tcPr marL="9525" marR="9525" marT="9525" marB="0" anchor="ctr"/>
                </a:tc>
                <a:tc>
                  <a:txBody>
                    <a:bodyPr/>
                    <a:lstStyle/>
                    <a:p>
                      <a:pPr algn="ctr" fontAlgn="ctr"/>
                      <a:r>
                        <a:rPr lang="en-US" altLang="zh-CN" sz="1100" b="0" i="0" u="none" strike="noStrike">
                          <a:solidFill>
                            <a:srgbClr val="000000"/>
                          </a:solidFill>
                          <a:latin typeface="宋体"/>
                        </a:rPr>
                        <a:t>12.00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1,100.00</a:t>
                      </a:r>
                    </a:p>
                  </a:txBody>
                  <a:tcPr marL="9525" marR="9525" marT="9525" marB="0" anchor="ctr"/>
                </a:tc>
                <a:tc>
                  <a:txBody>
                    <a:bodyPr/>
                    <a:lstStyle/>
                    <a:p>
                      <a:pPr algn="ctr" fontAlgn="ctr"/>
                      <a:r>
                        <a:rPr lang="zh-CN" altLang="en-US" sz="1100" b="0" i="0" u="none" strike="noStrike" dirty="0">
                          <a:solidFill>
                            <a:srgbClr val="000000"/>
                          </a:solidFill>
                          <a:latin typeface="宋体"/>
                        </a:rPr>
                        <a:t>材料</a:t>
                      </a:r>
                    </a:p>
                  </a:txBody>
                  <a:tcPr marL="9525" marR="9525" marT="9525" marB="0" anchor="ct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929354"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月下跌排名前十的个股（协议）</a:t>
            </a:r>
            <a:endParaRPr lang="zh-CN" altLang="en-US" sz="2800" dirty="0"/>
          </a:p>
        </p:txBody>
      </p:sp>
      <p:graphicFrame>
        <p:nvGraphicFramePr>
          <p:cNvPr id="7" name="内容占位符 6"/>
          <p:cNvGraphicFramePr>
            <a:graphicFrameLocks noGrp="1"/>
          </p:cNvGraphicFramePr>
          <p:nvPr>
            <p:ph idx="4294967295"/>
          </p:nvPr>
        </p:nvGraphicFramePr>
        <p:xfrm>
          <a:off x="571472" y="1857364"/>
          <a:ext cx="8143932" cy="4143403"/>
        </p:xfrm>
        <a:graphic>
          <a:graphicData uri="http://schemas.openxmlformats.org/drawingml/2006/table">
            <a:tbl>
              <a:tblPr firstRow="1" bandRow="1">
                <a:tableStyleId>{5C22544A-7EE6-4342-B048-85BDC9FD1C3A}</a:tableStyleId>
              </a:tblPr>
              <a:tblGrid>
                <a:gridCol w="1357322"/>
                <a:gridCol w="1357322"/>
                <a:gridCol w="1357322"/>
                <a:gridCol w="1357322"/>
                <a:gridCol w="1357322"/>
                <a:gridCol w="1357322"/>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a:solidFill>
                            <a:schemeClr val="bg1"/>
                          </a:solidFill>
                          <a:latin typeface="宋体"/>
                        </a:rPr>
                        <a:t>最高价</a:t>
                      </a:r>
                    </a:p>
                  </a:txBody>
                  <a:tcPr marL="9525" marR="9525" marT="9525" marB="0" anchor="ctr"/>
                </a:tc>
                <a:tc>
                  <a:txBody>
                    <a:bodyPr/>
                    <a:lstStyle/>
                    <a:p>
                      <a:pPr algn="ctr" fontAlgn="ctr"/>
                      <a:r>
                        <a:rPr lang="zh-CN" altLang="en-US" sz="1100" b="1" i="0" u="none" strike="noStrike">
                          <a:solidFill>
                            <a:schemeClr val="bg1"/>
                          </a:solidFill>
                          <a:latin typeface="宋体"/>
                        </a:rPr>
                        <a:t>最低价</a:t>
                      </a:r>
                    </a:p>
                  </a:txBody>
                  <a:tcPr marL="9525" marR="9525" marT="9525" marB="0" anchor="ctr"/>
                </a:tc>
                <a:tc>
                  <a:txBody>
                    <a:bodyPr/>
                    <a:lstStyle/>
                    <a:p>
                      <a:pPr algn="ctr" fontAlgn="ctr"/>
                      <a:r>
                        <a:rPr lang="zh-CN" altLang="en-US" sz="1100" b="1" i="0" u="none" strike="noStrike">
                          <a:solidFill>
                            <a:schemeClr val="bg1"/>
                          </a:solidFill>
                          <a:latin typeface="宋体"/>
                        </a:rPr>
                        <a:t>涨跌幅</a:t>
                      </a:r>
                      <a:r>
                        <a:rPr lang="en-US" altLang="zh-CN" sz="1100" b="1" i="0" u="none" strike="noStrike">
                          <a:solidFill>
                            <a:schemeClr val="bg1"/>
                          </a:solidFill>
                          <a:latin typeface="宋体"/>
                        </a:rPr>
                        <a:t>(%)</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833684.OC</a:t>
                      </a:r>
                    </a:p>
                  </a:txBody>
                  <a:tcPr marL="9525" marR="9525" marT="9525" marB="0" anchor="ctr"/>
                </a:tc>
                <a:tc>
                  <a:txBody>
                    <a:bodyPr/>
                    <a:lstStyle/>
                    <a:p>
                      <a:pPr algn="ctr" fontAlgn="ctr"/>
                      <a:r>
                        <a:rPr lang="zh-CN" altLang="en-US" sz="1100" b="0" i="0" u="none" strike="noStrike">
                          <a:solidFill>
                            <a:srgbClr val="000000"/>
                          </a:solidFill>
                          <a:latin typeface="宋体"/>
                        </a:rPr>
                        <a:t>联赢激光</a:t>
                      </a:r>
                    </a:p>
                  </a:txBody>
                  <a:tcPr marL="9525" marR="9525" marT="9525" marB="0" anchor="ctr"/>
                </a:tc>
                <a:tc>
                  <a:txBody>
                    <a:bodyPr/>
                    <a:lstStyle/>
                    <a:p>
                      <a:pPr algn="ctr" fontAlgn="ctr"/>
                      <a:r>
                        <a:rPr lang="en-US" altLang="zh-CN" sz="1100" b="0" i="0" u="none" strike="noStrike">
                          <a:solidFill>
                            <a:srgbClr val="000000"/>
                          </a:solidFill>
                          <a:latin typeface="宋体"/>
                        </a:rPr>
                        <a:t>1.80</a:t>
                      </a:r>
                    </a:p>
                  </a:txBody>
                  <a:tcPr marL="9525" marR="9525" marT="9525" marB="0" anchor="ctr"/>
                </a:tc>
                <a:tc>
                  <a:txBody>
                    <a:bodyPr/>
                    <a:lstStyle/>
                    <a:p>
                      <a:pPr algn="ctr" fontAlgn="ctr"/>
                      <a:r>
                        <a:rPr lang="en-US" altLang="zh-CN" sz="1100" b="0" i="0" u="none" strike="noStrike">
                          <a:solidFill>
                            <a:srgbClr val="000000"/>
                          </a:solidFill>
                          <a:latin typeface="宋体"/>
                        </a:rPr>
                        <a:t>0.01</a:t>
                      </a:r>
                    </a:p>
                  </a:txBody>
                  <a:tcPr marL="9525" marR="9525" marT="9525" marB="0" anchor="ctr"/>
                </a:tc>
                <a:tc>
                  <a:txBody>
                    <a:bodyPr/>
                    <a:lstStyle/>
                    <a:p>
                      <a:pPr algn="ctr" fontAlgn="ctr"/>
                      <a:r>
                        <a:rPr lang="en-US" altLang="zh-CN" sz="1100" b="0" i="0" u="none" strike="noStrike">
                          <a:solidFill>
                            <a:srgbClr val="000000"/>
                          </a:solidFill>
                          <a:latin typeface="宋体"/>
                        </a:rPr>
                        <a:t>-98.65</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430112.OC</a:t>
                      </a:r>
                    </a:p>
                  </a:txBody>
                  <a:tcPr marL="9525" marR="9525" marT="9525" marB="0" anchor="ctr"/>
                </a:tc>
                <a:tc>
                  <a:txBody>
                    <a:bodyPr/>
                    <a:lstStyle/>
                    <a:p>
                      <a:pPr algn="ctr" fontAlgn="ctr"/>
                      <a:r>
                        <a:rPr lang="zh-CN" altLang="en-US" sz="1100" b="0" i="0" u="none" strike="noStrike">
                          <a:solidFill>
                            <a:srgbClr val="000000"/>
                          </a:solidFill>
                          <a:latin typeface="宋体"/>
                        </a:rPr>
                        <a:t>弘祥隆</a:t>
                      </a:r>
                    </a:p>
                  </a:txBody>
                  <a:tcPr marL="9525" marR="9525" marT="9525" marB="0" anchor="ctr"/>
                </a:tc>
                <a:tc>
                  <a:txBody>
                    <a:bodyPr/>
                    <a:lstStyle/>
                    <a:p>
                      <a:pPr algn="ctr" fontAlgn="ctr"/>
                      <a:r>
                        <a:rPr lang="en-US" altLang="zh-CN" sz="1100" b="0" i="0" u="none" strike="noStrike">
                          <a:solidFill>
                            <a:srgbClr val="000000"/>
                          </a:solidFill>
                          <a:latin typeface="宋体"/>
                        </a:rPr>
                        <a:t>20.00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-95.00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833530.OC</a:t>
                      </a:r>
                    </a:p>
                  </a:txBody>
                  <a:tcPr marL="9525" marR="9525" marT="9525" marB="0" anchor="ctr"/>
                </a:tc>
                <a:tc>
                  <a:txBody>
                    <a:bodyPr/>
                    <a:lstStyle/>
                    <a:p>
                      <a:pPr algn="ctr" fontAlgn="ctr"/>
                      <a:r>
                        <a:rPr lang="zh-CN" altLang="en-US" sz="1100" b="0" i="0" u="none" strike="noStrike">
                          <a:solidFill>
                            <a:srgbClr val="000000"/>
                          </a:solidFill>
                          <a:latin typeface="宋体"/>
                        </a:rPr>
                        <a:t>江苏高科</a:t>
                      </a:r>
                    </a:p>
                  </a:txBody>
                  <a:tcPr marL="9525" marR="9525" marT="9525" marB="0" anchor="ctr"/>
                </a:tc>
                <a:tc>
                  <a:txBody>
                    <a:bodyPr/>
                    <a:lstStyle/>
                    <a:p>
                      <a:pPr algn="ctr" fontAlgn="ctr"/>
                      <a:r>
                        <a:rPr lang="en-US" altLang="zh-CN" sz="1100" b="0" i="0" u="none" strike="noStrike">
                          <a:solidFill>
                            <a:srgbClr val="000000"/>
                          </a:solidFill>
                          <a:latin typeface="宋体"/>
                        </a:rPr>
                        <a:t>10.00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-90.00</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832602.OC</a:t>
                      </a:r>
                    </a:p>
                  </a:txBody>
                  <a:tcPr marL="9525" marR="9525" marT="9525" marB="0" anchor="ctr"/>
                </a:tc>
                <a:tc>
                  <a:txBody>
                    <a:bodyPr/>
                    <a:lstStyle/>
                    <a:p>
                      <a:pPr algn="ctr" fontAlgn="ctr"/>
                      <a:r>
                        <a:rPr lang="zh-CN" altLang="en-US" sz="1100" b="0" i="0" u="none" strike="noStrike">
                          <a:solidFill>
                            <a:srgbClr val="000000"/>
                          </a:solidFill>
                          <a:latin typeface="宋体"/>
                        </a:rPr>
                        <a:t>泰通科技</a:t>
                      </a:r>
                    </a:p>
                  </a:txBody>
                  <a:tcPr marL="9525" marR="9525" marT="9525" marB="0" anchor="ctr"/>
                </a:tc>
                <a:tc>
                  <a:txBody>
                    <a:bodyPr/>
                    <a:lstStyle/>
                    <a:p>
                      <a:pPr algn="ctr" fontAlgn="ctr"/>
                      <a:r>
                        <a:rPr lang="en-US" altLang="zh-CN" sz="1100" b="0" i="0" u="none" strike="noStrike">
                          <a:solidFill>
                            <a:srgbClr val="000000"/>
                          </a:solidFill>
                          <a:latin typeface="宋体"/>
                        </a:rPr>
                        <a:t>9.00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-88.78</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834171.OC</a:t>
                      </a:r>
                    </a:p>
                  </a:txBody>
                  <a:tcPr marL="9525" marR="9525" marT="9525" marB="0" anchor="ctr"/>
                </a:tc>
                <a:tc>
                  <a:txBody>
                    <a:bodyPr/>
                    <a:lstStyle/>
                    <a:p>
                      <a:pPr algn="ctr" fontAlgn="ctr"/>
                      <a:r>
                        <a:rPr lang="zh-CN" altLang="en-US" sz="1100" b="0" i="0" u="none" strike="noStrike">
                          <a:solidFill>
                            <a:srgbClr val="000000"/>
                          </a:solidFill>
                          <a:latin typeface="宋体"/>
                        </a:rPr>
                        <a:t>阿拉科技</a:t>
                      </a:r>
                    </a:p>
                  </a:txBody>
                  <a:tcPr marL="9525" marR="9525" marT="9525" marB="0" anchor="ctr"/>
                </a:tc>
                <a:tc>
                  <a:txBody>
                    <a:bodyPr/>
                    <a:lstStyle/>
                    <a:p>
                      <a:pPr algn="ctr" fontAlgn="ctr"/>
                      <a:r>
                        <a:rPr lang="en-US" altLang="zh-CN" sz="1100" b="0" i="0" u="none" strike="noStrike">
                          <a:solidFill>
                            <a:srgbClr val="000000"/>
                          </a:solidFill>
                          <a:latin typeface="宋体"/>
                        </a:rPr>
                        <a:t>85.00</a:t>
                      </a:r>
                    </a:p>
                  </a:txBody>
                  <a:tcPr marL="9525" marR="9525" marT="9525" marB="0" anchor="ctr"/>
                </a:tc>
                <a:tc>
                  <a:txBody>
                    <a:bodyPr/>
                    <a:lstStyle/>
                    <a:p>
                      <a:pPr algn="ctr" fontAlgn="ctr"/>
                      <a:r>
                        <a:rPr lang="en-US" altLang="zh-CN" sz="1100" b="0" i="0" u="none" strike="noStrike">
                          <a:solidFill>
                            <a:srgbClr val="000000"/>
                          </a:solidFill>
                          <a:latin typeface="宋体"/>
                        </a:rPr>
                        <a:t>0.50</a:t>
                      </a:r>
                    </a:p>
                  </a:txBody>
                  <a:tcPr marL="9525" marR="9525" marT="9525" marB="0" anchor="ctr"/>
                </a:tc>
                <a:tc>
                  <a:txBody>
                    <a:bodyPr/>
                    <a:lstStyle/>
                    <a:p>
                      <a:pPr algn="ctr" fontAlgn="ctr"/>
                      <a:r>
                        <a:rPr lang="en-US" altLang="zh-CN" sz="1100" b="0" i="0" u="none" strike="noStrike">
                          <a:solidFill>
                            <a:srgbClr val="000000"/>
                          </a:solidFill>
                          <a:latin typeface="宋体"/>
                        </a:rPr>
                        <a:t>-88.45</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430648.OC</a:t>
                      </a:r>
                    </a:p>
                  </a:txBody>
                  <a:tcPr marL="9525" marR="9525" marT="9525" marB="0" anchor="ctr"/>
                </a:tc>
                <a:tc>
                  <a:txBody>
                    <a:bodyPr/>
                    <a:lstStyle/>
                    <a:p>
                      <a:pPr algn="ctr" fontAlgn="ctr"/>
                      <a:r>
                        <a:rPr lang="zh-CN" altLang="en-US" sz="1100" b="0" i="0" u="none" strike="noStrike">
                          <a:solidFill>
                            <a:srgbClr val="000000"/>
                          </a:solidFill>
                          <a:latin typeface="宋体"/>
                        </a:rPr>
                        <a:t>群雁信息</a:t>
                      </a:r>
                    </a:p>
                  </a:txBody>
                  <a:tcPr marL="9525" marR="9525" marT="9525" marB="0" anchor="ctr"/>
                </a:tc>
                <a:tc>
                  <a:txBody>
                    <a:bodyPr/>
                    <a:lstStyle/>
                    <a:p>
                      <a:pPr algn="ctr" fontAlgn="ctr"/>
                      <a:r>
                        <a:rPr lang="en-US" altLang="zh-CN" sz="1100" b="0" i="0" u="none" strike="noStrike">
                          <a:solidFill>
                            <a:srgbClr val="000000"/>
                          </a:solidFill>
                          <a:latin typeface="宋体"/>
                        </a:rPr>
                        <a:t>9.00</a:t>
                      </a:r>
                    </a:p>
                  </a:txBody>
                  <a:tcPr marL="9525" marR="9525" marT="9525" marB="0" anchor="ctr"/>
                </a:tc>
                <a:tc>
                  <a:txBody>
                    <a:bodyPr/>
                    <a:lstStyle/>
                    <a:p>
                      <a:pPr algn="ctr" fontAlgn="ctr"/>
                      <a:r>
                        <a:rPr lang="en-US" altLang="zh-CN" sz="1100" b="0" i="0" u="none" strike="noStrike">
                          <a:solidFill>
                            <a:srgbClr val="000000"/>
                          </a:solidFill>
                          <a:latin typeface="宋体"/>
                        </a:rPr>
                        <a:t>1.18</a:t>
                      </a:r>
                    </a:p>
                  </a:txBody>
                  <a:tcPr marL="9525" marR="9525" marT="9525" marB="0" anchor="ctr"/>
                </a:tc>
                <a:tc>
                  <a:txBody>
                    <a:bodyPr/>
                    <a:lstStyle/>
                    <a:p>
                      <a:pPr algn="ctr" fontAlgn="ctr"/>
                      <a:r>
                        <a:rPr lang="en-US" altLang="zh-CN" sz="1100" b="0" i="0" u="none" strike="noStrike">
                          <a:solidFill>
                            <a:srgbClr val="000000"/>
                          </a:solidFill>
                          <a:latin typeface="宋体"/>
                        </a:rPr>
                        <a:t>-86.89</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832111.OC</a:t>
                      </a:r>
                    </a:p>
                  </a:txBody>
                  <a:tcPr marL="9525" marR="9525" marT="9525" marB="0" anchor="ctr"/>
                </a:tc>
                <a:tc>
                  <a:txBody>
                    <a:bodyPr/>
                    <a:lstStyle/>
                    <a:p>
                      <a:pPr algn="ctr" fontAlgn="ctr"/>
                      <a:r>
                        <a:rPr lang="zh-CN" altLang="en-US" sz="1100" b="0" i="0" u="none" strike="noStrike">
                          <a:solidFill>
                            <a:srgbClr val="000000"/>
                          </a:solidFill>
                          <a:latin typeface="宋体"/>
                        </a:rPr>
                        <a:t>双林机械</a:t>
                      </a:r>
                    </a:p>
                  </a:txBody>
                  <a:tcPr marL="9525" marR="9525" marT="9525" marB="0" anchor="ctr"/>
                </a:tc>
                <a:tc>
                  <a:txBody>
                    <a:bodyPr/>
                    <a:lstStyle/>
                    <a:p>
                      <a:pPr algn="ctr" fontAlgn="ctr"/>
                      <a:r>
                        <a:rPr lang="en-US" altLang="zh-CN" sz="1100" b="0" i="0" u="none" strike="noStrike">
                          <a:solidFill>
                            <a:srgbClr val="000000"/>
                          </a:solidFill>
                          <a:latin typeface="宋体"/>
                        </a:rPr>
                        <a:t>8.00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-86.63</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430469.OC</a:t>
                      </a:r>
                    </a:p>
                  </a:txBody>
                  <a:tcPr marL="9525" marR="9525" marT="9525" marB="0" anchor="ctr"/>
                </a:tc>
                <a:tc>
                  <a:txBody>
                    <a:bodyPr/>
                    <a:lstStyle/>
                    <a:p>
                      <a:pPr algn="ctr" fontAlgn="ctr"/>
                      <a:r>
                        <a:rPr lang="zh-CN" altLang="en-US" sz="1100" b="0" i="0" u="none" strike="noStrike">
                          <a:solidFill>
                            <a:srgbClr val="000000"/>
                          </a:solidFill>
                          <a:latin typeface="宋体"/>
                        </a:rPr>
                        <a:t>必控科技</a:t>
                      </a:r>
                    </a:p>
                  </a:txBody>
                  <a:tcPr marL="9525" marR="9525" marT="9525" marB="0" anchor="ctr"/>
                </a:tc>
                <a:tc>
                  <a:txBody>
                    <a:bodyPr/>
                    <a:lstStyle/>
                    <a:p>
                      <a:pPr algn="ctr" fontAlgn="ctr"/>
                      <a:r>
                        <a:rPr lang="en-US" altLang="zh-CN" sz="1100" b="0" i="0" u="none" strike="noStrike">
                          <a:solidFill>
                            <a:srgbClr val="000000"/>
                          </a:solidFill>
                          <a:latin typeface="宋体"/>
                        </a:rPr>
                        <a:t>70.00</a:t>
                      </a:r>
                    </a:p>
                  </a:txBody>
                  <a:tcPr marL="9525" marR="9525" marT="9525" marB="0" anchor="ctr"/>
                </a:tc>
                <a:tc>
                  <a:txBody>
                    <a:bodyPr/>
                    <a:lstStyle/>
                    <a:p>
                      <a:pPr algn="ctr" fontAlgn="ctr"/>
                      <a:r>
                        <a:rPr lang="en-US" altLang="zh-CN" sz="1100" b="0" i="0" u="none" strike="noStrike">
                          <a:solidFill>
                            <a:srgbClr val="000000"/>
                          </a:solidFill>
                          <a:latin typeface="宋体"/>
                        </a:rPr>
                        <a:t>1.00</a:t>
                      </a:r>
                    </a:p>
                  </a:txBody>
                  <a:tcPr marL="9525" marR="9525" marT="9525" marB="0" anchor="ctr"/>
                </a:tc>
                <a:tc>
                  <a:txBody>
                    <a:bodyPr/>
                    <a:lstStyle/>
                    <a:p>
                      <a:pPr algn="ctr" fontAlgn="ctr"/>
                      <a:r>
                        <a:rPr lang="en-US" altLang="zh-CN" sz="1100" b="0" i="0" u="none" strike="noStrike">
                          <a:solidFill>
                            <a:srgbClr val="000000"/>
                          </a:solidFill>
                          <a:latin typeface="宋体"/>
                        </a:rPr>
                        <a:t>-84.43</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832657.OC</a:t>
                      </a:r>
                    </a:p>
                  </a:txBody>
                  <a:tcPr marL="9525" marR="9525" marT="9525" marB="0" anchor="ctr"/>
                </a:tc>
                <a:tc>
                  <a:txBody>
                    <a:bodyPr/>
                    <a:lstStyle/>
                    <a:p>
                      <a:pPr algn="ctr" fontAlgn="ctr"/>
                      <a:r>
                        <a:rPr lang="zh-CN" altLang="en-US" sz="1100" b="0" i="0" u="none" strike="noStrike">
                          <a:solidFill>
                            <a:srgbClr val="000000"/>
                          </a:solidFill>
                          <a:latin typeface="宋体"/>
                        </a:rPr>
                        <a:t>光合文旅</a:t>
                      </a:r>
                    </a:p>
                  </a:txBody>
                  <a:tcPr marL="9525" marR="9525" marT="9525" marB="0" anchor="ctr"/>
                </a:tc>
                <a:tc>
                  <a:txBody>
                    <a:bodyPr/>
                    <a:lstStyle/>
                    <a:p>
                      <a:pPr algn="ctr" fontAlgn="ctr"/>
                      <a:r>
                        <a:rPr lang="en-US" altLang="zh-CN" sz="1100" b="0" i="0" u="none" strike="noStrike">
                          <a:solidFill>
                            <a:srgbClr val="000000"/>
                          </a:solidFill>
                          <a:latin typeface="宋体"/>
                        </a:rPr>
                        <a:t>31.20</a:t>
                      </a:r>
                    </a:p>
                  </a:txBody>
                  <a:tcPr marL="9525" marR="9525" marT="9525" marB="0" anchor="ctr"/>
                </a:tc>
                <a:tc>
                  <a:txBody>
                    <a:bodyPr/>
                    <a:lstStyle/>
                    <a:p>
                      <a:pPr algn="ctr" fontAlgn="ctr"/>
                      <a:r>
                        <a:rPr lang="en-US" altLang="zh-CN" sz="1100" b="0" i="0" u="none" strike="noStrike">
                          <a:solidFill>
                            <a:srgbClr val="000000"/>
                          </a:solidFill>
                          <a:latin typeface="宋体"/>
                        </a:rPr>
                        <a:t>5.00</a:t>
                      </a:r>
                    </a:p>
                  </a:txBody>
                  <a:tcPr marL="9525" marR="9525" marT="9525" marB="0" anchor="ctr"/>
                </a:tc>
                <a:tc>
                  <a:txBody>
                    <a:bodyPr/>
                    <a:lstStyle/>
                    <a:p>
                      <a:pPr algn="ctr" fontAlgn="ctr"/>
                      <a:r>
                        <a:rPr lang="en-US" altLang="zh-CN" sz="1100" b="0" i="0" u="none" strike="noStrike">
                          <a:solidFill>
                            <a:srgbClr val="000000"/>
                          </a:solidFill>
                          <a:latin typeface="宋体"/>
                        </a:rPr>
                        <a:t>-83.97</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430437.OC</a:t>
                      </a:r>
                    </a:p>
                  </a:txBody>
                  <a:tcPr marL="9525" marR="9525" marT="9525" marB="0" anchor="ctr"/>
                </a:tc>
                <a:tc>
                  <a:txBody>
                    <a:bodyPr/>
                    <a:lstStyle/>
                    <a:p>
                      <a:pPr algn="ctr" fontAlgn="ctr"/>
                      <a:r>
                        <a:rPr lang="zh-CN" altLang="en-US" sz="1100" b="0" i="0" u="none" strike="noStrike">
                          <a:solidFill>
                            <a:srgbClr val="000000"/>
                          </a:solidFill>
                          <a:latin typeface="宋体"/>
                        </a:rPr>
                        <a:t>食安科技</a:t>
                      </a:r>
                    </a:p>
                  </a:txBody>
                  <a:tcPr marL="9525" marR="9525" marT="9525" marB="0" anchor="ctr"/>
                </a:tc>
                <a:tc>
                  <a:txBody>
                    <a:bodyPr/>
                    <a:lstStyle/>
                    <a:p>
                      <a:pPr algn="ctr" fontAlgn="ctr"/>
                      <a:r>
                        <a:rPr lang="en-US" altLang="zh-CN" sz="1100" b="0" i="0" u="none" strike="noStrike">
                          <a:solidFill>
                            <a:srgbClr val="000000"/>
                          </a:solidFill>
                          <a:latin typeface="宋体"/>
                        </a:rPr>
                        <a:t>58.18</a:t>
                      </a:r>
                    </a:p>
                  </a:txBody>
                  <a:tcPr marL="9525" marR="9525" marT="9525" marB="0" anchor="ctr"/>
                </a:tc>
                <a:tc>
                  <a:txBody>
                    <a:bodyPr/>
                    <a:lstStyle/>
                    <a:p>
                      <a:pPr algn="ctr" fontAlgn="ctr"/>
                      <a:r>
                        <a:rPr lang="en-US" altLang="zh-CN" sz="1100" b="0" i="0" u="none" strike="noStrike">
                          <a:solidFill>
                            <a:srgbClr val="000000"/>
                          </a:solidFill>
                          <a:latin typeface="宋体"/>
                        </a:rPr>
                        <a:t>3.68</a:t>
                      </a:r>
                    </a:p>
                  </a:txBody>
                  <a:tcPr marL="9525" marR="9525" marT="9525" marB="0" anchor="ctr"/>
                </a:tc>
                <a:tc>
                  <a:txBody>
                    <a:bodyPr/>
                    <a:lstStyle/>
                    <a:p>
                      <a:pPr algn="ctr" fontAlgn="ctr"/>
                      <a:r>
                        <a:rPr lang="en-US" altLang="zh-CN" sz="1100" b="0" i="0" u="none" strike="noStrike">
                          <a:solidFill>
                            <a:srgbClr val="000000"/>
                          </a:solidFill>
                          <a:latin typeface="宋体"/>
                        </a:rPr>
                        <a:t>-77.36</a:t>
                      </a:r>
                    </a:p>
                  </a:txBody>
                  <a:tcPr marL="9525" marR="9525" marT="9525" marB="0" anchor="ctr"/>
                </a:tc>
                <a:tc>
                  <a:txBody>
                    <a:bodyPr/>
                    <a:lstStyle/>
                    <a:p>
                      <a:pPr algn="ctr" fontAlgn="ctr"/>
                      <a:r>
                        <a:rPr lang="zh-CN" altLang="en-US" sz="1100" b="0" i="0" u="none" strike="noStrike" dirty="0">
                          <a:solidFill>
                            <a:srgbClr val="000000"/>
                          </a:solidFill>
                          <a:latin typeface="宋体"/>
                        </a:rPr>
                        <a:t>工业</a:t>
                      </a:r>
                    </a:p>
                  </a:txBody>
                  <a:tcPr marL="9525" marR="9525" marT="9525" marB="0" anchor="ct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4294967295"/>
          </p:nvPr>
        </p:nvSpPr>
        <p:spPr bwMode="auto">
          <a:xfrm>
            <a:off x="3000375" y="1785938"/>
            <a:ext cx="6143625" cy="4379912"/>
          </a:xfrm>
          <a:prstGeom prst="rect">
            <a:avLst/>
          </a:prstGeom>
          <a:ln>
            <a:miter lim="800000"/>
            <a:headEnd/>
            <a:tailEnd/>
          </a:ln>
        </p:spPr>
        <p:txBody>
          <a:bodyPr/>
          <a:lstStyle/>
          <a:p>
            <a:pPr eaLnBrk="1" hangingPunct="1">
              <a:lnSpc>
                <a:spcPct val="160000"/>
              </a:lnSpc>
              <a:buClr>
                <a:schemeClr val="accent2"/>
              </a:buClr>
              <a:buFont typeface="Wingdings" pitchFamily="2" charset="2"/>
              <a:buChar char="n"/>
              <a:defRPr/>
            </a:pPr>
            <a:r>
              <a:rPr lang="zh-CN" altLang="en-US" sz="2600" b="1" dirty="0" smtClean="0">
                <a:solidFill>
                  <a:srgbClr val="262626"/>
                </a:solidFill>
                <a:latin typeface="黑体" pitchFamily="2" charset="-122"/>
                <a:ea typeface="黑体" pitchFamily="2" charset="-122"/>
              </a:rPr>
              <a:t>二级市场整体概况</a:t>
            </a:r>
          </a:p>
          <a:p>
            <a:pPr eaLnBrk="1" hangingPunct="1">
              <a:lnSpc>
                <a:spcPct val="160000"/>
              </a:lnSpc>
              <a:buClr>
                <a:schemeClr val="accent2"/>
              </a:buClr>
              <a:buFont typeface="Wingdings" pitchFamily="2" charset="2"/>
              <a:buChar char="n"/>
              <a:defRPr/>
            </a:pPr>
            <a:r>
              <a:rPr lang="zh-CN" altLang="en-US" sz="2400" b="1" dirty="0" smtClean="0">
                <a:solidFill>
                  <a:srgbClr val="262626"/>
                </a:solidFill>
                <a:latin typeface="黑体" pitchFamily="2" charset="-122"/>
                <a:ea typeface="黑体" pitchFamily="2" charset="-122"/>
              </a:rPr>
              <a:t>融资概况</a:t>
            </a:r>
          </a:p>
          <a:p>
            <a:pPr eaLnBrk="1" hangingPunct="1">
              <a:lnSpc>
                <a:spcPct val="120000"/>
              </a:lnSpc>
              <a:buClr>
                <a:schemeClr val="accent2"/>
              </a:buClr>
              <a:buFont typeface="Wingdings" pitchFamily="2" charset="2"/>
              <a:buChar char="n"/>
              <a:defRPr/>
            </a:pPr>
            <a:endParaRPr lang="en-US" altLang="zh-CN" sz="2400" b="1" dirty="0" smtClean="0">
              <a:solidFill>
                <a:srgbClr val="262626"/>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414463" y="642938"/>
            <a:ext cx="7729537" cy="1143000"/>
          </a:xfrm>
          <a:prstGeom prst="rect">
            <a:avLst/>
          </a:prstGeom>
        </p:spPr>
        <p:txBody>
          <a:bodyPr/>
          <a:lstStyle/>
          <a:p>
            <a:pPr algn="l"/>
            <a:r>
              <a:rPr lang="en-US" altLang="zh-CN" sz="1800" b="1" dirty="0" smtClean="0">
                <a:latin typeface="宋体" charset="-122"/>
              </a:rPr>
              <a:t>11</a:t>
            </a:r>
            <a:r>
              <a:rPr lang="zh-CN" altLang="en-US" sz="1800" b="1" dirty="0" smtClean="0">
                <a:latin typeface="宋体" charset="-122"/>
              </a:rPr>
              <a:t>月份</a:t>
            </a:r>
            <a:r>
              <a:rPr lang="zh-CN" altLang="en-US" sz="1800" b="1" dirty="0" smtClean="0">
                <a:latin typeface="宋体" charset="-122"/>
              </a:rPr>
              <a:t>，共有</a:t>
            </a:r>
            <a:r>
              <a:rPr lang="en-US" altLang="zh-CN" sz="1800" b="1" dirty="0" smtClean="0">
                <a:latin typeface="宋体" charset="-122"/>
              </a:rPr>
              <a:t>194</a:t>
            </a:r>
            <a:r>
              <a:rPr lang="zh-CN" altLang="en-US" sz="1800" b="1" dirty="0" smtClean="0">
                <a:latin typeface="宋体" charset="-122"/>
              </a:rPr>
              <a:t>家</a:t>
            </a:r>
            <a:r>
              <a:rPr lang="zh-CN" altLang="en-US" sz="1800" b="1" dirty="0" smtClean="0">
                <a:latin typeface="宋体" charset="-122"/>
              </a:rPr>
              <a:t>公司董事会抛出定增预案，预计募集金额</a:t>
            </a:r>
            <a:r>
              <a:rPr lang="zh-CN" altLang="en-US" sz="1800" b="1" dirty="0" smtClean="0">
                <a:latin typeface="宋体" charset="-122"/>
              </a:rPr>
              <a:t>达到</a:t>
            </a:r>
            <a:r>
              <a:rPr lang="en-US" altLang="zh-CN" sz="1800" b="1" dirty="0" smtClean="0">
                <a:latin typeface="宋体" charset="-122"/>
              </a:rPr>
              <a:t>264.06</a:t>
            </a:r>
            <a:r>
              <a:rPr lang="zh-CN" altLang="en-US" sz="1800" b="1" dirty="0" smtClean="0">
                <a:latin typeface="宋体" charset="-122"/>
              </a:rPr>
              <a:t>亿</a:t>
            </a:r>
            <a:r>
              <a:rPr lang="zh-CN" altLang="en-US" sz="1800" b="1" dirty="0" smtClean="0">
                <a:latin typeface="宋体" charset="-122"/>
              </a:rPr>
              <a:t>元。其中软件与服务类涉及的公司最多，达到了</a:t>
            </a:r>
            <a:r>
              <a:rPr lang="en-US" altLang="zh-CN" sz="1800" b="1" dirty="0" smtClean="0">
                <a:latin typeface="宋体" charset="-122"/>
              </a:rPr>
              <a:t>38</a:t>
            </a:r>
            <a:r>
              <a:rPr lang="zh-CN" altLang="en-US" sz="1800" b="1" dirty="0" smtClean="0">
                <a:latin typeface="宋体" charset="-122"/>
              </a:rPr>
              <a:t>家</a:t>
            </a:r>
            <a:r>
              <a:rPr lang="zh-CN" altLang="en-US" sz="1800" b="1" dirty="0" smtClean="0">
                <a:latin typeface="宋体" charset="-122"/>
              </a:rPr>
              <a:t>。</a:t>
            </a:r>
            <a:endParaRPr lang="zh-CN" altLang="en-US" sz="1800" b="1" dirty="0">
              <a:latin typeface="宋体" charset="-122"/>
            </a:endParaRPr>
          </a:p>
        </p:txBody>
      </p:sp>
      <p:sp>
        <p:nvSpPr>
          <p:cNvPr id="5" name="矩形 4"/>
          <p:cNvSpPr/>
          <p:nvPr/>
        </p:nvSpPr>
        <p:spPr>
          <a:xfrm>
            <a:off x="714348" y="142852"/>
            <a:ext cx="4572000" cy="954107"/>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a:t>
            </a:r>
            <a:r>
              <a:rPr lang="zh-CN" altLang="en-US" sz="2800" b="1" dirty="0" smtClean="0">
                <a:latin typeface="黑体" pitchFamily="2" charset="-122"/>
                <a:ea typeface="黑体" pitchFamily="2" charset="-122"/>
              </a:rPr>
              <a:t>定增预案统计</a:t>
            </a:r>
            <a:r>
              <a:rPr lang="zh-CN" altLang="en-US" sz="2800" b="1" dirty="0" smtClean="0"/>
              <a:t/>
            </a:r>
            <a:br>
              <a:rPr lang="zh-CN" altLang="en-US" sz="2800" b="1" dirty="0" smtClean="0"/>
            </a:br>
            <a:endParaRPr lang="zh-CN" altLang="en-US" sz="2800" dirty="0"/>
          </a:p>
        </p:txBody>
      </p:sp>
      <p:graphicFrame>
        <p:nvGraphicFramePr>
          <p:cNvPr id="7" name="图表 6"/>
          <p:cNvGraphicFramePr/>
          <p:nvPr/>
        </p:nvGraphicFramePr>
        <p:xfrm>
          <a:off x="1357290" y="2285992"/>
          <a:ext cx="6786610" cy="34766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414463" y="642938"/>
            <a:ext cx="7729537" cy="1143000"/>
          </a:xfrm>
          <a:prstGeom prst="rect">
            <a:avLst/>
          </a:prstGeom>
        </p:spPr>
        <p:txBody>
          <a:bodyPr/>
          <a:lstStyle/>
          <a:p>
            <a:pPr algn="l"/>
            <a:r>
              <a:rPr lang="en-US" altLang="zh-CN" sz="1800" b="1" dirty="0" smtClean="0">
                <a:latin typeface="宋体" charset="-122"/>
              </a:rPr>
              <a:t>11</a:t>
            </a:r>
            <a:r>
              <a:rPr lang="zh-CN" altLang="en-US" sz="1800" b="1" dirty="0" smtClean="0">
                <a:latin typeface="宋体" charset="-122"/>
              </a:rPr>
              <a:t>月份，共有</a:t>
            </a:r>
            <a:r>
              <a:rPr lang="en-US" altLang="zh-CN" sz="1800" b="1" dirty="0" smtClean="0">
                <a:latin typeface="宋体" charset="-122"/>
              </a:rPr>
              <a:t>299</a:t>
            </a:r>
            <a:r>
              <a:rPr lang="zh-CN" altLang="en-US" sz="1800" b="1" dirty="0" smtClean="0">
                <a:latin typeface="宋体" charset="-122"/>
              </a:rPr>
              <a:t>家公司实施定增，实际募集金额达到</a:t>
            </a:r>
            <a:r>
              <a:rPr lang="en-US" altLang="zh-CN" sz="1800" b="1" dirty="0" smtClean="0">
                <a:latin typeface="宋体" charset="-122"/>
              </a:rPr>
              <a:t>245.54</a:t>
            </a:r>
            <a:r>
              <a:rPr lang="zh-CN" altLang="en-US" sz="1800" b="1" dirty="0" smtClean="0">
                <a:latin typeface="宋体" charset="-122"/>
              </a:rPr>
              <a:t>亿元。其中软件与服务类涉及的公司最多，达到了</a:t>
            </a:r>
            <a:r>
              <a:rPr lang="en-US" altLang="zh-CN" sz="1800" b="1" dirty="0" smtClean="0">
                <a:latin typeface="宋体" charset="-122"/>
              </a:rPr>
              <a:t>62</a:t>
            </a:r>
            <a:r>
              <a:rPr lang="zh-CN" altLang="en-US" sz="1800" b="1" dirty="0" smtClean="0">
                <a:latin typeface="宋体" charset="-122"/>
              </a:rPr>
              <a:t>家，多元金融类募集资金最多，达到了</a:t>
            </a:r>
            <a:r>
              <a:rPr lang="en-US" altLang="zh-CN" sz="1800" b="1" dirty="0" smtClean="0">
                <a:latin typeface="宋体" charset="-122"/>
              </a:rPr>
              <a:t>165.15</a:t>
            </a:r>
            <a:r>
              <a:rPr lang="zh-CN" altLang="en-US" sz="1800" b="1" dirty="0" smtClean="0">
                <a:latin typeface="宋体" charset="-122"/>
              </a:rPr>
              <a:t>。（按定增股份上市日统计）</a:t>
            </a:r>
            <a:endParaRPr lang="zh-CN" altLang="en-US" sz="1800" b="1" dirty="0">
              <a:latin typeface="宋体" charset="-122"/>
            </a:endParaRPr>
          </a:p>
        </p:txBody>
      </p:sp>
      <p:sp>
        <p:nvSpPr>
          <p:cNvPr id="5" name="矩形 4"/>
          <p:cNvSpPr/>
          <p:nvPr/>
        </p:nvSpPr>
        <p:spPr>
          <a:xfrm>
            <a:off x="714348" y="142852"/>
            <a:ext cx="4572000" cy="954107"/>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月定增实施统计</a:t>
            </a:r>
            <a:r>
              <a:rPr lang="zh-CN" altLang="en-US" sz="2800" b="1" dirty="0" smtClean="0"/>
              <a:t/>
            </a:r>
            <a:br>
              <a:rPr lang="zh-CN" altLang="en-US" sz="2800" b="1" dirty="0" smtClean="0"/>
            </a:br>
            <a:endParaRPr lang="zh-CN" altLang="en-US" sz="2800" dirty="0"/>
          </a:p>
        </p:txBody>
      </p:sp>
      <p:graphicFrame>
        <p:nvGraphicFramePr>
          <p:cNvPr id="6" name="图表 5"/>
          <p:cNvGraphicFramePr/>
          <p:nvPr/>
        </p:nvGraphicFramePr>
        <p:xfrm>
          <a:off x="1000100" y="2285992"/>
          <a:ext cx="7143800" cy="33909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785786" y="142852"/>
            <a:ext cx="8229600" cy="1143000"/>
          </a:xfrm>
          <a:prstGeom prst="rect">
            <a:avLst/>
          </a:prstGeom>
        </p:spPr>
        <p:txBody>
          <a:bodyPr/>
          <a:lstStyle/>
          <a:p>
            <a:pPr algn="l" eaLnBrk="1" hangingPunct="1">
              <a:defRPr/>
            </a:pPr>
            <a:r>
              <a:rPr lang="zh-CN" altLang="en-US" sz="2800" b="1" dirty="0" smtClean="0">
                <a:latin typeface="+mn-lt"/>
                <a:ea typeface="黑体" pitchFamily="2" charset="-122"/>
              </a:rPr>
              <a:t>免责声明</a:t>
            </a:r>
            <a:r>
              <a:rPr lang="zh-CN" altLang="en-US" dirty="0" smtClean="0"/>
              <a:t/>
            </a:r>
            <a:br>
              <a:rPr lang="zh-CN" altLang="en-US" dirty="0" smtClean="0"/>
            </a:br>
            <a:endParaRPr lang="zh-CN" altLang="en-US" dirty="0"/>
          </a:p>
        </p:txBody>
      </p:sp>
      <p:sp>
        <p:nvSpPr>
          <p:cNvPr id="3" name="内容占位符 2"/>
          <p:cNvSpPr>
            <a:spLocks noGrp="1"/>
          </p:cNvSpPr>
          <p:nvPr>
            <p:ph idx="4294967295"/>
          </p:nvPr>
        </p:nvSpPr>
        <p:spPr>
          <a:xfrm>
            <a:off x="1428728" y="1142984"/>
            <a:ext cx="7215187" cy="4525963"/>
          </a:xfrm>
          <a:prstGeom prst="rect">
            <a:avLst/>
          </a:prstGeom>
        </p:spPr>
        <p:txBody>
          <a:bodyPr/>
          <a:lstStyle/>
          <a:p>
            <a:pPr eaLnBrk="1" hangingPunct="1">
              <a:lnSpc>
                <a:spcPct val="150000"/>
              </a:lnSpc>
              <a:buFont typeface="Wingdings" pitchFamily="2" charset="2"/>
              <a:buChar char="n"/>
              <a:defRPr/>
            </a:pPr>
            <a:r>
              <a:rPr lang="zh-CN" altLang="en-US" sz="1800" b="1" dirty="0" smtClean="0">
                <a:solidFill>
                  <a:schemeClr val="tx1">
                    <a:lumMod val="85000"/>
                    <a:lumOff val="15000"/>
                  </a:schemeClr>
                </a:solidFill>
              </a:rPr>
              <a:t>本</a:t>
            </a:r>
            <a:r>
              <a:rPr lang="zh-CN" altLang="en-US" sz="1800" b="1" dirty="0" smtClean="0"/>
              <a:t>文档是基于本公司认为可靠的已公开信息，但本公司不保证该等信息的准确性或完整性。本报告所载的资料、工具仅供参考之用，并非作为或被视为出售或购买证券或其他投资标的的邀请或向人做出邀请。</a:t>
            </a:r>
            <a:endParaRPr lang="en-US" altLang="zh-CN" sz="1800" b="1" dirty="0" smtClean="0"/>
          </a:p>
          <a:p>
            <a:pPr eaLnBrk="1" hangingPunct="1">
              <a:lnSpc>
                <a:spcPct val="150000"/>
              </a:lnSpc>
              <a:buFont typeface="Wingdings" pitchFamily="2" charset="2"/>
              <a:buChar char="n"/>
              <a:defRPr/>
            </a:pPr>
            <a:endParaRPr lang="zh-CN" altLang="en-US" sz="800" dirty="0" smtClean="0"/>
          </a:p>
          <a:p>
            <a:pPr eaLnBrk="1" hangingPunct="1">
              <a:lnSpc>
                <a:spcPct val="150000"/>
              </a:lnSpc>
              <a:buFont typeface="Wingdings" pitchFamily="2" charset="2"/>
              <a:buChar char="n"/>
              <a:defRPr/>
            </a:pPr>
            <a:r>
              <a:rPr lang="zh-CN" altLang="en-US" sz="1800" b="1" dirty="0" smtClean="0"/>
              <a:t>在任何情况下，本报告中的信息或所表述的内容并不构成对任何人的投资建议。在任何情况下，本公司不对任何人因使用本报告中的任何内容所引致的任何损失负任何责任。</a:t>
            </a:r>
            <a:endParaRPr lang="en-US" altLang="zh-CN" sz="1800" b="1" dirty="0" smtClean="0"/>
          </a:p>
          <a:p>
            <a:pPr eaLnBrk="1" hangingPunct="1">
              <a:lnSpc>
                <a:spcPct val="150000"/>
              </a:lnSpc>
              <a:buFont typeface="Wingdings" pitchFamily="2" charset="2"/>
              <a:buChar char="n"/>
              <a:defRPr/>
            </a:pPr>
            <a:endParaRPr lang="zh-CN" altLang="en-US" sz="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新图像.PNG"/>
          <p:cNvPicPr>
            <a:picLocks noChangeAspect="1"/>
          </p:cNvPicPr>
          <p:nvPr/>
        </p:nvPicPr>
        <p:blipFill>
          <a:blip r:embed="rId3"/>
          <a:stretch>
            <a:fillRect/>
          </a:stretch>
        </p:blipFill>
        <p:spPr>
          <a:xfrm>
            <a:off x="1928794" y="1785926"/>
            <a:ext cx="5429288" cy="2357454"/>
          </a:xfrm>
          <a:prstGeom prst="rect">
            <a:avLst/>
          </a:prstGeom>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内容占位符 2"/>
          <p:cNvSpPr>
            <a:spLocks noGrp="1"/>
          </p:cNvSpPr>
          <p:nvPr>
            <p:ph idx="4294967295"/>
          </p:nvPr>
        </p:nvSpPr>
        <p:spPr bwMode="auto">
          <a:xfrm>
            <a:off x="3000375" y="1785938"/>
            <a:ext cx="6143625" cy="4379912"/>
          </a:xfrm>
          <a:prstGeom prst="rect">
            <a:avLst/>
          </a:prstGeom>
          <a:ln>
            <a:miter lim="800000"/>
            <a:headEnd/>
            <a:tailEnd/>
          </a:ln>
        </p:spPr>
        <p:txBody>
          <a:bodyPr/>
          <a:lstStyle/>
          <a:p>
            <a:pPr eaLnBrk="1" hangingPunct="1">
              <a:lnSpc>
                <a:spcPct val="160000"/>
              </a:lnSpc>
              <a:buClr>
                <a:schemeClr val="accent2"/>
              </a:buClr>
              <a:buFont typeface="Wingdings" pitchFamily="2" charset="2"/>
              <a:buChar char="n"/>
              <a:defRPr/>
            </a:pPr>
            <a:r>
              <a:rPr lang="zh-CN" altLang="en-US" sz="2600" b="1" dirty="0" smtClean="0">
                <a:solidFill>
                  <a:srgbClr val="262626"/>
                </a:solidFill>
                <a:latin typeface="黑体" pitchFamily="2" charset="-122"/>
                <a:ea typeface="黑体" pitchFamily="2" charset="-122"/>
              </a:rPr>
              <a:t>二级市场整体概况</a:t>
            </a:r>
          </a:p>
          <a:p>
            <a:pPr eaLnBrk="1" hangingPunct="1">
              <a:lnSpc>
                <a:spcPct val="160000"/>
              </a:lnSpc>
              <a:buClr>
                <a:schemeClr val="accent2"/>
              </a:buClr>
              <a:buFont typeface="Wingdings" pitchFamily="2" charset="2"/>
              <a:buChar char="n"/>
              <a:defRPr/>
            </a:pPr>
            <a:r>
              <a:rPr lang="zh-CN" altLang="en-US" sz="2400" b="1" dirty="0" smtClean="0">
                <a:solidFill>
                  <a:srgbClr val="262626"/>
                </a:solidFill>
                <a:latin typeface="黑体" pitchFamily="2" charset="-122"/>
                <a:ea typeface="黑体" pitchFamily="2" charset="-122"/>
              </a:rPr>
              <a:t>融资概况</a:t>
            </a:r>
          </a:p>
          <a:p>
            <a:pPr eaLnBrk="1" hangingPunct="1">
              <a:lnSpc>
                <a:spcPct val="120000"/>
              </a:lnSpc>
              <a:buClr>
                <a:schemeClr val="accent2"/>
              </a:buClr>
              <a:buFont typeface="Wingdings" pitchFamily="2" charset="2"/>
              <a:buChar char="n"/>
              <a:defRPr/>
            </a:pPr>
            <a:endParaRPr lang="en-US" altLang="zh-CN" sz="2400" b="1" dirty="0" smtClean="0">
              <a:solidFill>
                <a:srgbClr val="262626"/>
              </a:solidFill>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43000" y="642938"/>
            <a:ext cx="8001000" cy="1143000"/>
          </a:xfrm>
          <a:prstGeom prst="rect">
            <a:avLst/>
          </a:prstGeom>
        </p:spPr>
        <p:txBody>
          <a:bodyPr/>
          <a:lstStyle/>
          <a:p>
            <a:pPr algn="l"/>
            <a:r>
              <a:rPr lang="zh-CN" altLang="en-US" sz="1800" b="1" dirty="0" smtClean="0">
                <a:latin typeface="宋体" charset="-122"/>
              </a:rPr>
              <a:t>截至到</a:t>
            </a:r>
            <a:r>
              <a:rPr lang="en-US" altLang="zh-CN" sz="1800" b="1" dirty="0" smtClean="0">
                <a:latin typeface="宋体" charset="-122"/>
              </a:rPr>
              <a:t>11</a:t>
            </a:r>
            <a:r>
              <a:rPr lang="zh-CN" altLang="en-US" sz="1800" b="1" dirty="0" smtClean="0">
                <a:latin typeface="宋体" charset="-122"/>
              </a:rPr>
              <a:t>月</a:t>
            </a:r>
            <a:r>
              <a:rPr lang="en-US" altLang="zh-CN" sz="1800" b="1" dirty="0" smtClean="0">
                <a:latin typeface="宋体" charset="-122"/>
              </a:rPr>
              <a:t>30</a:t>
            </a:r>
            <a:r>
              <a:rPr lang="zh-CN" altLang="en-US" sz="1800" b="1" dirty="0" smtClean="0">
                <a:latin typeface="宋体" charset="-122"/>
              </a:rPr>
              <a:t>日，新三板共有</a:t>
            </a:r>
            <a:r>
              <a:rPr lang="en-US" altLang="zh-CN" sz="1800" b="1" dirty="0" smtClean="0">
                <a:latin typeface="宋体" charset="-122"/>
              </a:rPr>
              <a:t>4385</a:t>
            </a:r>
            <a:r>
              <a:rPr lang="zh-CN" altLang="en-US" sz="1800" b="1" dirty="0" smtClean="0">
                <a:latin typeface="宋体" charset="-122"/>
              </a:rPr>
              <a:t>家公司挂牌，其中</a:t>
            </a:r>
            <a:r>
              <a:rPr lang="en-US" altLang="zh-CN" sz="1800" b="1" dirty="0" smtClean="0">
                <a:latin typeface="宋体" charset="-122"/>
              </a:rPr>
              <a:t>11</a:t>
            </a:r>
            <a:r>
              <a:rPr lang="zh-CN" altLang="en-US" sz="1800" b="1" dirty="0" smtClean="0">
                <a:latin typeface="宋体" charset="-122"/>
              </a:rPr>
              <a:t>月共有</a:t>
            </a:r>
            <a:r>
              <a:rPr lang="en-US" altLang="zh-CN" sz="1800" b="1" dirty="0" smtClean="0">
                <a:latin typeface="宋体" charset="-122"/>
              </a:rPr>
              <a:t>490</a:t>
            </a:r>
            <a:r>
              <a:rPr lang="zh-CN" altLang="en-US" sz="1800" b="1" dirty="0" smtClean="0">
                <a:latin typeface="宋体" charset="-122"/>
              </a:rPr>
              <a:t>家公司挂牌，新增加</a:t>
            </a:r>
            <a:r>
              <a:rPr lang="en-US" altLang="zh-CN" sz="1800" b="1" dirty="0" smtClean="0">
                <a:latin typeface="宋体" charset="-122"/>
              </a:rPr>
              <a:t>292.48</a:t>
            </a:r>
            <a:r>
              <a:rPr lang="zh-CN" altLang="en-US" sz="1800" b="1" dirty="0" smtClean="0">
                <a:latin typeface="宋体" charset="-122"/>
              </a:rPr>
              <a:t>亿股。</a:t>
            </a:r>
            <a:r>
              <a:rPr lang="en-US" altLang="zh-CN" sz="1800" b="1" dirty="0" smtClean="0">
                <a:latin typeface="宋体" charset="-122"/>
              </a:rPr>
              <a:t>312</a:t>
            </a:r>
            <a:r>
              <a:rPr lang="zh-CN" altLang="en-US" sz="1800" b="1" dirty="0" smtClean="0">
                <a:latin typeface="宋体" charset="-122"/>
              </a:rPr>
              <a:t>家公司有</a:t>
            </a:r>
            <a:r>
              <a:rPr lang="en-US" altLang="zh-CN" sz="1800" b="1" dirty="0" smtClean="0">
                <a:latin typeface="宋体" charset="-122"/>
              </a:rPr>
              <a:t>50</a:t>
            </a:r>
            <a:r>
              <a:rPr lang="zh-CN" altLang="en-US" sz="1800" b="1" dirty="0" smtClean="0">
                <a:latin typeface="宋体" charset="-122"/>
              </a:rPr>
              <a:t>家公司属于软件与服务排名首位，有</a:t>
            </a:r>
            <a:r>
              <a:rPr lang="en-US" altLang="zh-CN" sz="1800" b="1" dirty="0" smtClean="0">
                <a:latin typeface="宋体" charset="-122"/>
              </a:rPr>
              <a:t>81</a:t>
            </a:r>
            <a:r>
              <a:rPr lang="zh-CN" altLang="en-US" sz="1800" b="1" dirty="0" smtClean="0">
                <a:latin typeface="宋体" charset="-122"/>
              </a:rPr>
              <a:t>家公司属于资本与货物排名第二。</a:t>
            </a:r>
            <a:endParaRPr lang="zh-CN" altLang="en-US" sz="1800" b="1" dirty="0">
              <a:latin typeface="宋体" charset="-122"/>
            </a:endParaRPr>
          </a:p>
        </p:txBody>
      </p:sp>
      <p:sp>
        <p:nvSpPr>
          <p:cNvPr id="5" name="矩形 4"/>
          <p:cNvSpPr/>
          <p:nvPr/>
        </p:nvSpPr>
        <p:spPr>
          <a:xfrm>
            <a:off x="785786" y="142852"/>
            <a:ext cx="2710999" cy="523220"/>
          </a:xfrm>
          <a:prstGeom prst="rect">
            <a:avLst/>
          </a:prstGeom>
        </p:spPr>
        <p:txBody>
          <a:bodyPr wrap="non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月新挂牌公司</a:t>
            </a:r>
            <a:endParaRPr lang="zh-CN" altLang="en-US" sz="2800" dirty="0"/>
          </a:p>
        </p:txBody>
      </p:sp>
      <p:pic>
        <p:nvPicPr>
          <p:cNvPr id="3" name="Picture 2"/>
          <p:cNvPicPr>
            <a:picLocks noChangeAspect="1" noChangeArrowheads="1"/>
          </p:cNvPicPr>
          <p:nvPr/>
        </p:nvPicPr>
        <p:blipFill>
          <a:blip r:embed="rId2"/>
          <a:srcRect/>
          <a:stretch>
            <a:fillRect/>
          </a:stretch>
        </p:blipFill>
        <p:spPr bwMode="auto">
          <a:xfrm>
            <a:off x="1285852" y="1643050"/>
            <a:ext cx="7524750" cy="4286281"/>
          </a:xfrm>
          <a:prstGeom prst="rect">
            <a:avLst/>
          </a:prstGeom>
          <a:solidFill>
            <a:srgbClr val="FFFFFF"/>
          </a:solidFill>
          <a:ln w="9525">
            <a:solidFill>
              <a:srgbClr val="000000"/>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43000" y="642938"/>
            <a:ext cx="8001000" cy="1143000"/>
          </a:xfrm>
          <a:prstGeom prst="rect">
            <a:avLst/>
          </a:prstGeom>
        </p:spPr>
        <p:txBody>
          <a:bodyPr/>
          <a:lstStyle/>
          <a:p>
            <a:pPr algn="l"/>
            <a:r>
              <a:rPr lang="en-US" altLang="zh-CN" sz="1800" b="1" dirty="0" smtClean="0">
                <a:latin typeface="宋体" charset="-122"/>
              </a:rPr>
              <a:t>11</a:t>
            </a:r>
            <a:r>
              <a:rPr lang="zh-CN" altLang="en-US" sz="1800" b="1" dirty="0" smtClean="0">
                <a:latin typeface="宋体" charset="-122"/>
              </a:rPr>
              <a:t>月份，新三板合计成交</a:t>
            </a:r>
            <a:r>
              <a:rPr lang="en-US" altLang="zh-CN" sz="1800" b="1" dirty="0" smtClean="0">
                <a:latin typeface="宋体" charset="-122"/>
              </a:rPr>
              <a:t>227.96</a:t>
            </a:r>
            <a:r>
              <a:rPr lang="zh-CN" altLang="en-US" sz="1800" b="1" dirty="0" smtClean="0">
                <a:latin typeface="宋体" charset="-122"/>
              </a:rPr>
              <a:t>亿元，其中做市转让成交</a:t>
            </a:r>
            <a:r>
              <a:rPr lang="en-US" altLang="zh-CN" sz="1800" b="1" dirty="0" smtClean="0">
                <a:latin typeface="宋体" charset="-122"/>
              </a:rPr>
              <a:t>158.12</a:t>
            </a:r>
            <a:r>
              <a:rPr lang="zh-CN" altLang="en-US" sz="1800" b="1" dirty="0" smtClean="0">
                <a:latin typeface="宋体" charset="-122"/>
              </a:rPr>
              <a:t>亿元，协议转让成交</a:t>
            </a:r>
            <a:r>
              <a:rPr lang="en-US" altLang="zh-CN" sz="1800" b="1" dirty="0" smtClean="0">
                <a:latin typeface="宋体" charset="-122"/>
              </a:rPr>
              <a:t>69.84</a:t>
            </a:r>
            <a:r>
              <a:rPr lang="zh-CN" altLang="en-US" sz="1800" b="1" dirty="0" smtClean="0">
                <a:latin typeface="宋体" charset="-122"/>
              </a:rPr>
              <a:t>亿元。成交量方面，合计成交</a:t>
            </a:r>
            <a:r>
              <a:rPr lang="en-US" altLang="zh-CN" sz="1800" b="1" dirty="0" smtClean="0">
                <a:latin typeface="宋体" charset="-122"/>
              </a:rPr>
              <a:t>43.39</a:t>
            </a:r>
            <a:r>
              <a:rPr lang="zh-CN" altLang="en-US" sz="1800" b="1" dirty="0" smtClean="0">
                <a:latin typeface="宋体" charset="-122"/>
              </a:rPr>
              <a:t>亿股，做市转让成交</a:t>
            </a:r>
            <a:r>
              <a:rPr lang="en-US" altLang="zh-CN" sz="1800" b="1" dirty="0" smtClean="0">
                <a:latin typeface="宋体" charset="-122"/>
              </a:rPr>
              <a:t>27.62</a:t>
            </a:r>
            <a:r>
              <a:rPr lang="zh-CN" altLang="en-US" sz="1800" b="1" dirty="0" smtClean="0">
                <a:latin typeface="宋体" charset="-122"/>
              </a:rPr>
              <a:t>亿股，协议转让成交</a:t>
            </a:r>
            <a:r>
              <a:rPr lang="en-US" altLang="zh-CN" sz="1800" b="1" dirty="0" smtClean="0">
                <a:latin typeface="宋体" charset="-122"/>
              </a:rPr>
              <a:t>15.78</a:t>
            </a:r>
            <a:r>
              <a:rPr lang="zh-CN" altLang="en-US" sz="1800" b="1" dirty="0" smtClean="0">
                <a:latin typeface="宋体" charset="-122"/>
              </a:rPr>
              <a:t>亿股。</a:t>
            </a:r>
            <a:endParaRPr lang="zh-CN" altLang="en-US" sz="1800" dirty="0"/>
          </a:p>
        </p:txBody>
      </p:sp>
      <p:sp>
        <p:nvSpPr>
          <p:cNvPr id="7" name="矩形 6"/>
          <p:cNvSpPr/>
          <p:nvPr/>
        </p:nvSpPr>
        <p:spPr>
          <a:xfrm>
            <a:off x="714348" y="142852"/>
            <a:ext cx="4152099"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月成交情况</a:t>
            </a:r>
            <a:endParaRPr lang="zh-CN" altLang="en-US" sz="2800" dirty="0"/>
          </a:p>
        </p:txBody>
      </p:sp>
      <p:graphicFrame>
        <p:nvGraphicFramePr>
          <p:cNvPr id="9" name="图表 8"/>
          <p:cNvGraphicFramePr/>
          <p:nvPr/>
        </p:nvGraphicFramePr>
        <p:xfrm>
          <a:off x="0" y="2143116"/>
          <a:ext cx="4572000" cy="3643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4429124" y="2143116"/>
          <a:ext cx="4572000"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929354"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月成交价排名前十的个股（做市）</a:t>
            </a:r>
            <a:endParaRPr lang="zh-CN" altLang="en-US" sz="2800" dirty="0"/>
          </a:p>
        </p:txBody>
      </p:sp>
      <p:graphicFrame>
        <p:nvGraphicFramePr>
          <p:cNvPr id="4" name="表格 3"/>
          <p:cNvGraphicFramePr>
            <a:graphicFrameLocks noGrp="1"/>
          </p:cNvGraphicFramePr>
          <p:nvPr/>
        </p:nvGraphicFramePr>
        <p:xfrm>
          <a:off x="571472" y="1857364"/>
          <a:ext cx="8143932" cy="4143403"/>
        </p:xfrm>
        <a:graphic>
          <a:graphicData uri="http://schemas.openxmlformats.org/drawingml/2006/table">
            <a:tbl>
              <a:tblPr firstRow="1" bandRow="1">
                <a:tableStyleId>{5C22544A-7EE6-4342-B048-85BDC9FD1C3A}</a:tableStyleId>
              </a:tblPr>
              <a:tblGrid>
                <a:gridCol w="2035983"/>
                <a:gridCol w="2035983"/>
                <a:gridCol w="2035983"/>
                <a:gridCol w="2035983"/>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成交均价</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833897.OC</a:t>
                      </a:r>
                    </a:p>
                  </a:txBody>
                  <a:tcPr marL="9525" marR="9525" marT="9525" marB="0" anchor="ctr"/>
                </a:tc>
                <a:tc>
                  <a:txBody>
                    <a:bodyPr/>
                    <a:lstStyle/>
                    <a:p>
                      <a:pPr algn="ctr" fontAlgn="ctr"/>
                      <a:r>
                        <a:rPr lang="zh-CN" altLang="en-US" sz="1100" b="0" i="0" u="none" strike="noStrike">
                          <a:solidFill>
                            <a:srgbClr val="000000"/>
                          </a:solidFill>
                          <a:latin typeface="宋体"/>
                        </a:rPr>
                        <a:t>心动网络</a:t>
                      </a:r>
                    </a:p>
                  </a:txBody>
                  <a:tcPr marL="9525" marR="9525" marT="9525" marB="0" anchor="ctr"/>
                </a:tc>
                <a:tc>
                  <a:txBody>
                    <a:bodyPr/>
                    <a:lstStyle/>
                    <a:p>
                      <a:pPr algn="ctr" fontAlgn="ctr"/>
                      <a:r>
                        <a:rPr lang="en-US" altLang="zh-CN" sz="1100" b="0" i="0" u="none" strike="noStrike">
                          <a:solidFill>
                            <a:srgbClr val="000000"/>
                          </a:solidFill>
                          <a:latin typeface="宋体"/>
                        </a:rPr>
                        <a:t>70.76</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830931.OC</a:t>
                      </a:r>
                    </a:p>
                  </a:txBody>
                  <a:tcPr marL="9525" marR="9525" marT="9525" marB="0" anchor="ctr"/>
                </a:tc>
                <a:tc>
                  <a:txBody>
                    <a:bodyPr/>
                    <a:lstStyle/>
                    <a:p>
                      <a:pPr algn="ctr" fontAlgn="ctr"/>
                      <a:r>
                        <a:rPr lang="zh-CN" altLang="en-US" sz="1100" b="0" i="0" u="none" strike="noStrike">
                          <a:solidFill>
                            <a:srgbClr val="000000"/>
                          </a:solidFill>
                          <a:latin typeface="宋体"/>
                        </a:rPr>
                        <a:t>仁会生物</a:t>
                      </a:r>
                    </a:p>
                  </a:txBody>
                  <a:tcPr marL="9525" marR="9525" marT="9525" marB="0" anchor="ctr"/>
                </a:tc>
                <a:tc>
                  <a:txBody>
                    <a:bodyPr/>
                    <a:lstStyle/>
                    <a:p>
                      <a:pPr algn="ctr" fontAlgn="ctr"/>
                      <a:r>
                        <a:rPr lang="en-US" altLang="zh-CN" sz="1100" b="0" i="0" u="none" strike="noStrike">
                          <a:solidFill>
                            <a:srgbClr val="000000"/>
                          </a:solidFill>
                          <a:latin typeface="宋体"/>
                        </a:rPr>
                        <a:t>54.57</a:t>
                      </a:r>
                    </a:p>
                  </a:txBody>
                  <a:tcPr marL="9525" marR="9525" marT="9525" marB="0" anchor="ctr"/>
                </a:tc>
                <a:tc>
                  <a:txBody>
                    <a:bodyPr/>
                    <a:lstStyle/>
                    <a:p>
                      <a:pPr algn="ctr" fontAlgn="ctr"/>
                      <a:r>
                        <a:rPr lang="zh-CN" altLang="en-US" sz="1100" b="0" i="0" u="none" strike="noStrike">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430633.OC</a:t>
                      </a:r>
                    </a:p>
                  </a:txBody>
                  <a:tcPr marL="9525" marR="9525" marT="9525" marB="0" anchor="ctr"/>
                </a:tc>
                <a:tc>
                  <a:txBody>
                    <a:bodyPr/>
                    <a:lstStyle/>
                    <a:p>
                      <a:pPr algn="ctr" fontAlgn="ctr"/>
                      <a:r>
                        <a:rPr lang="zh-CN" altLang="en-US" sz="1100" b="0" i="0" u="none" strike="noStrike">
                          <a:solidFill>
                            <a:srgbClr val="000000"/>
                          </a:solidFill>
                          <a:latin typeface="宋体"/>
                        </a:rPr>
                        <a:t>卡姆医疗</a:t>
                      </a:r>
                    </a:p>
                  </a:txBody>
                  <a:tcPr marL="9525" marR="9525" marT="9525" marB="0" anchor="ctr"/>
                </a:tc>
                <a:tc>
                  <a:txBody>
                    <a:bodyPr/>
                    <a:lstStyle/>
                    <a:p>
                      <a:pPr algn="ctr" fontAlgn="ctr"/>
                      <a:r>
                        <a:rPr lang="en-US" altLang="zh-CN" sz="1100" b="0" i="0" u="none" strike="noStrike">
                          <a:solidFill>
                            <a:srgbClr val="000000"/>
                          </a:solidFill>
                          <a:latin typeface="宋体"/>
                        </a:rPr>
                        <a:t>45.03</a:t>
                      </a:r>
                    </a:p>
                  </a:txBody>
                  <a:tcPr marL="9525" marR="9525" marT="9525" marB="0" anchor="ctr"/>
                </a:tc>
                <a:tc>
                  <a:txBody>
                    <a:bodyPr/>
                    <a:lstStyle/>
                    <a:p>
                      <a:pPr algn="ctr" fontAlgn="ctr"/>
                      <a:r>
                        <a:rPr lang="zh-CN" altLang="en-US" sz="1100" b="0" i="0" u="none" strike="noStrike" dirty="0">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833529.OC</a:t>
                      </a:r>
                    </a:p>
                  </a:txBody>
                  <a:tcPr marL="9525" marR="9525" marT="9525" marB="0" anchor="ctr"/>
                </a:tc>
                <a:tc>
                  <a:txBody>
                    <a:bodyPr/>
                    <a:lstStyle/>
                    <a:p>
                      <a:pPr algn="ctr" fontAlgn="ctr"/>
                      <a:r>
                        <a:rPr lang="zh-CN" altLang="en-US" sz="1100" b="0" i="0" u="none" strike="noStrike">
                          <a:solidFill>
                            <a:srgbClr val="000000"/>
                          </a:solidFill>
                          <a:latin typeface="宋体"/>
                        </a:rPr>
                        <a:t>视纪印象</a:t>
                      </a:r>
                    </a:p>
                  </a:txBody>
                  <a:tcPr marL="9525" marR="9525" marT="9525" marB="0" anchor="ctr"/>
                </a:tc>
                <a:tc>
                  <a:txBody>
                    <a:bodyPr/>
                    <a:lstStyle/>
                    <a:p>
                      <a:pPr algn="ctr" fontAlgn="ctr"/>
                      <a:r>
                        <a:rPr lang="en-US" altLang="zh-CN" sz="1100" b="0" i="0" u="none" strike="noStrike">
                          <a:solidFill>
                            <a:srgbClr val="000000"/>
                          </a:solidFill>
                          <a:latin typeface="宋体"/>
                        </a:rPr>
                        <a:t>43.00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834156.OC</a:t>
                      </a:r>
                    </a:p>
                  </a:txBody>
                  <a:tcPr marL="9525" marR="9525" marT="9525" marB="0" anchor="ctr"/>
                </a:tc>
                <a:tc>
                  <a:txBody>
                    <a:bodyPr/>
                    <a:lstStyle/>
                    <a:p>
                      <a:pPr algn="ctr" fontAlgn="ctr"/>
                      <a:r>
                        <a:rPr lang="zh-CN" altLang="en-US" sz="1100" b="0" i="0" u="none" strike="noStrike">
                          <a:solidFill>
                            <a:srgbClr val="000000"/>
                          </a:solidFill>
                          <a:latin typeface="宋体"/>
                        </a:rPr>
                        <a:t>优蜜移动</a:t>
                      </a:r>
                    </a:p>
                  </a:txBody>
                  <a:tcPr marL="9525" marR="9525" marT="9525" marB="0" anchor="ctr"/>
                </a:tc>
                <a:tc>
                  <a:txBody>
                    <a:bodyPr/>
                    <a:lstStyle/>
                    <a:p>
                      <a:pPr algn="ctr" fontAlgn="ctr"/>
                      <a:r>
                        <a:rPr lang="en-US" altLang="zh-CN" sz="1100" b="0" i="0" u="none" strike="noStrike">
                          <a:solidFill>
                            <a:srgbClr val="000000"/>
                          </a:solidFill>
                          <a:latin typeface="宋体"/>
                        </a:rPr>
                        <a:t>41.65</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430591.OC</a:t>
                      </a:r>
                    </a:p>
                  </a:txBody>
                  <a:tcPr marL="9525" marR="9525" marT="9525" marB="0" anchor="ctr"/>
                </a:tc>
                <a:tc>
                  <a:txBody>
                    <a:bodyPr/>
                    <a:lstStyle/>
                    <a:p>
                      <a:pPr algn="ctr" fontAlgn="ctr"/>
                      <a:r>
                        <a:rPr lang="zh-CN" altLang="en-US" sz="1100" b="0" i="0" u="none" strike="noStrike">
                          <a:solidFill>
                            <a:srgbClr val="000000"/>
                          </a:solidFill>
                          <a:latin typeface="宋体"/>
                        </a:rPr>
                        <a:t>明德生物</a:t>
                      </a:r>
                    </a:p>
                  </a:txBody>
                  <a:tcPr marL="9525" marR="9525" marT="9525" marB="0" anchor="ctr"/>
                </a:tc>
                <a:tc>
                  <a:txBody>
                    <a:bodyPr/>
                    <a:lstStyle/>
                    <a:p>
                      <a:pPr algn="ctr" fontAlgn="ctr"/>
                      <a:r>
                        <a:rPr lang="en-US" altLang="zh-CN" sz="1100" b="0" i="0" u="none" strike="noStrike">
                          <a:solidFill>
                            <a:srgbClr val="000000"/>
                          </a:solidFill>
                          <a:latin typeface="宋体"/>
                        </a:rPr>
                        <a:t>40.94</a:t>
                      </a:r>
                    </a:p>
                  </a:txBody>
                  <a:tcPr marL="9525" marR="9525" marT="9525" marB="0" anchor="ctr"/>
                </a:tc>
                <a:tc>
                  <a:txBody>
                    <a:bodyPr/>
                    <a:lstStyle/>
                    <a:p>
                      <a:pPr algn="ctr" fontAlgn="ctr"/>
                      <a:r>
                        <a:rPr lang="zh-CN" altLang="en-US" sz="1100" b="0" i="0" u="none" strike="noStrike">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831822.OC</a:t>
                      </a:r>
                    </a:p>
                  </a:txBody>
                  <a:tcPr marL="9525" marR="9525" marT="9525" marB="0" anchor="ctr"/>
                </a:tc>
                <a:tc>
                  <a:txBody>
                    <a:bodyPr/>
                    <a:lstStyle/>
                    <a:p>
                      <a:pPr algn="ctr" fontAlgn="ctr"/>
                      <a:r>
                        <a:rPr lang="zh-CN" altLang="en-US" sz="1100" b="0" i="0" u="none" strike="noStrike">
                          <a:solidFill>
                            <a:srgbClr val="000000"/>
                          </a:solidFill>
                          <a:latin typeface="宋体"/>
                        </a:rPr>
                        <a:t>米奥会展</a:t>
                      </a:r>
                    </a:p>
                  </a:txBody>
                  <a:tcPr marL="9525" marR="9525" marT="9525" marB="0" anchor="ctr"/>
                </a:tc>
                <a:tc>
                  <a:txBody>
                    <a:bodyPr/>
                    <a:lstStyle/>
                    <a:p>
                      <a:pPr algn="ctr" fontAlgn="ctr"/>
                      <a:r>
                        <a:rPr lang="en-US" altLang="zh-CN" sz="1100" b="0" i="0" u="none" strike="noStrike">
                          <a:solidFill>
                            <a:srgbClr val="000000"/>
                          </a:solidFill>
                          <a:latin typeface="宋体"/>
                        </a:rPr>
                        <a:t>40.25</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430223.OC</a:t>
                      </a:r>
                    </a:p>
                  </a:txBody>
                  <a:tcPr marL="9525" marR="9525" marT="9525" marB="0" anchor="ctr"/>
                </a:tc>
                <a:tc>
                  <a:txBody>
                    <a:bodyPr/>
                    <a:lstStyle/>
                    <a:p>
                      <a:pPr algn="ctr" fontAlgn="ctr"/>
                      <a:r>
                        <a:rPr lang="zh-CN" altLang="en-US" sz="1100" b="0" i="0" u="none" strike="noStrike">
                          <a:solidFill>
                            <a:srgbClr val="000000"/>
                          </a:solidFill>
                          <a:latin typeface="宋体"/>
                        </a:rPr>
                        <a:t>亿童文教</a:t>
                      </a:r>
                    </a:p>
                  </a:txBody>
                  <a:tcPr marL="9525" marR="9525" marT="9525" marB="0" anchor="ctr"/>
                </a:tc>
                <a:tc>
                  <a:txBody>
                    <a:bodyPr/>
                    <a:lstStyle/>
                    <a:p>
                      <a:pPr algn="ctr" fontAlgn="ctr"/>
                      <a:r>
                        <a:rPr lang="en-US" altLang="zh-CN" sz="1100" b="0" i="0" u="none" strike="noStrike">
                          <a:solidFill>
                            <a:srgbClr val="000000"/>
                          </a:solidFill>
                          <a:latin typeface="宋体"/>
                        </a:rPr>
                        <a:t>39.86</a:t>
                      </a:r>
                    </a:p>
                  </a:txBody>
                  <a:tcPr marL="9525" marR="9525" marT="9525" marB="0" anchor="ctr"/>
                </a:tc>
                <a:tc>
                  <a:txBody>
                    <a:bodyPr/>
                    <a:lstStyle/>
                    <a:p>
                      <a:pPr algn="ctr" fontAlgn="ctr"/>
                      <a:r>
                        <a:rPr lang="zh-CN" altLang="en-US" sz="1100" b="0" i="0" u="none" strike="noStrike">
                          <a:solidFill>
                            <a:srgbClr val="000000"/>
                          </a:solidFill>
                          <a:latin typeface="宋体"/>
                        </a:rPr>
                        <a:t>可选消费</a:t>
                      </a:r>
                    </a:p>
                  </a:txBody>
                  <a:tcPr marL="9525" marR="9525" marT="9525" marB="0" anchor="ctr"/>
                </a:tc>
              </a:tr>
              <a:tr h="376673">
                <a:tc>
                  <a:txBody>
                    <a:bodyPr/>
                    <a:lstStyle/>
                    <a:p>
                      <a:pPr algn="ctr" fontAlgn="ctr"/>
                      <a:r>
                        <a:rPr lang="en-US" sz="1100" b="0" i="0" u="none" strike="noStrike">
                          <a:solidFill>
                            <a:srgbClr val="000000"/>
                          </a:solidFill>
                          <a:latin typeface="宋体"/>
                        </a:rPr>
                        <a:t>430405.OC</a:t>
                      </a:r>
                    </a:p>
                  </a:txBody>
                  <a:tcPr marL="9525" marR="9525" marT="9525" marB="0" anchor="ctr"/>
                </a:tc>
                <a:tc>
                  <a:txBody>
                    <a:bodyPr/>
                    <a:lstStyle/>
                    <a:p>
                      <a:pPr algn="ctr" fontAlgn="ctr"/>
                      <a:r>
                        <a:rPr lang="zh-CN" altLang="en-US" sz="1100" b="0" i="0" u="none" strike="noStrike">
                          <a:solidFill>
                            <a:srgbClr val="000000"/>
                          </a:solidFill>
                          <a:latin typeface="宋体"/>
                        </a:rPr>
                        <a:t>星火环境</a:t>
                      </a:r>
                    </a:p>
                  </a:txBody>
                  <a:tcPr marL="9525" marR="9525" marT="9525" marB="0" anchor="ctr"/>
                </a:tc>
                <a:tc>
                  <a:txBody>
                    <a:bodyPr/>
                    <a:lstStyle/>
                    <a:p>
                      <a:pPr algn="ctr" fontAlgn="ctr"/>
                      <a:r>
                        <a:rPr lang="en-US" altLang="zh-CN" sz="1100" b="0" i="0" u="none" strike="noStrike">
                          <a:solidFill>
                            <a:srgbClr val="000000"/>
                          </a:solidFill>
                          <a:latin typeface="宋体"/>
                        </a:rPr>
                        <a:t>37.73</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831889.OC</a:t>
                      </a:r>
                    </a:p>
                  </a:txBody>
                  <a:tcPr marL="9525" marR="9525" marT="9525" marB="0" anchor="ctr"/>
                </a:tc>
                <a:tc>
                  <a:txBody>
                    <a:bodyPr/>
                    <a:lstStyle/>
                    <a:p>
                      <a:pPr algn="ctr" fontAlgn="ctr"/>
                      <a:r>
                        <a:rPr lang="zh-CN" altLang="en-US" sz="1100" b="0" i="0" u="none" strike="noStrike">
                          <a:solidFill>
                            <a:srgbClr val="000000"/>
                          </a:solidFill>
                          <a:latin typeface="宋体"/>
                        </a:rPr>
                        <a:t>天信投资</a:t>
                      </a:r>
                    </a:p>
                  </a:txBody>
                  <a:tcPr marL="9525" marR="9525" marT="9525" marB="0" anchor="ctr"/>
                </a:tc>
                <a:tc>
                  <a:txBody>
                    <a:bodyPr/>
                    <a:lstStyle/>
                    <a:p>
                      <a:pPr algn="ctr" fontAlgn="ctr"/>
                      <a:r>
                        <a:rPr lang="en-US" altLang="zh-CN" sz="1100" b="0" i="0" u="none" strike="noStrike">
                          <a:solidFill>
                            <a:srgbClr val="000000"/>
                          </a:solidFill>
                          <a:latin typeface="宋体"/>
                        </a:rPr>
                        <a:t>34.63</a:t>
                      </a:r>
                    </a:p>
                  </a:txBody>
                  <a:tcPr marL="9525" marR="9525" marT="9525" marB="0" anchor="ctr"/>
                </a:tc>
                <a:tc>
                  <a:txBody>
                    <a:bodyPr/>
                    <a:lstStyle/>
                    <a:p>
                      <a:pPr algn="ctr" fontAlgn="ctr"/>
                      <a:r>
                        <a:rPr lang="zh-CN" altLang="en-US" sz="1100" b="0" i="0" u="none" strike="noStrike" dirty="0">
                          <a:solidFill>
                            <a:srgbClr val="000000"/>
                          </a:solidFill>
                          <a:latin typeface="宋体"/>
                        </a:rPr>
                        <a:t>金融</a:t>
                      </a:r>
                    </a:p>
                  </a:txBody>
                  <a:tcPr marL="9525" marR="9525" marT="9525" marB="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929354"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月成交价排名前十的个股（协议）</a:t>
            </a:r>
            <a:endParaRPr lang="zh-CN" altLang="en-US" sz="2800" dirty="0"/>
          </a:p>
        </p:txBody>
      </p:sp>
      <p:graphicFrame>
        <p:nvGraphicFramePr>
          <p:cNvPr id="7" name="内容占位符 6"/>
          <p:cNvGraphicFramePr>
            <a:graphicFrameLocks noGrp="1"/>
          </p:cNvGraphicFramePr>
          <p:nvPr>
            <p:ph idx="4294967295"/>
          </p:nvPr>
        </p:nvGraphicFramePr>
        <p:xfrm>
          <a:off x="571472" y="1857364"/>
          <a:ext cx="8143932" cy="4143403"/>
        </p:xfrm>
        <a:graphic>
          <a:graphicData uri="http://schemas.openxmlformats.org/drawingml/2006/table">
            <a:tbl>
              <a:tblPr firstRow="1" bandRow="1">
                <a:tableStyleId>{5C22544A-7EE6-4342-B048-85BDC9FD1C3A}</a:tableStyleId>
              </a:tblPr>
              <a:tblGrid>
                <a:gridCol w="2035983"/>
                <a:gridCol w="2035983"/>
                <a:gridCol w="2035983"/>
                <a:gridCol w="2035983"/>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成交均价</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834206.OC</a:t>
                      </a:r>
                    </a:p>
                  </a:txBody>
                  <a:tcPr marL="9525" marR="9525" marT="9525" marB="0" anchor="ctr"/>
                </a:tc>
                <a:tc>
                  <a:txBody>
                    <a:bodyPr/>
                    <a:lstStyle/>
                    <a:p>
                      <a:pPr algn="ctr" fontAlgn="ctr"/>
                      <a:r>
                        <a:rPr lang="zh-CN" altLang="en-US" sz="1100" b="0" i="0" u="none" strike="noStrike">
                          <a:solidFill>
                            <a:srgbClr val="000000"/>
                          </a:solidFill>
                          <a:latin typeface="宋体"/>
                        </a:rPr>
                        <a:t>傲基电商</a:t>
                      </a:r>
                    </a:p>
                  </a:txBody>
                  <a:tcPr marL="9525" marR="9525" marT="9525" marB="0" anchor="ctr"/>
                </a:tc>
                <a:tc>
                  <a:txBody>
                    <a:bodyPr/>
                    <a:lstStyle/>
                    <a:p>
                      <a:pPr algn="ctr" fontAlgn="ctr"/>
                      <a:r>
                        <a:rPr lang="en-US" altLang="zh-CN" sz="1100" b="0" i="0" u="none" strike="noStrike">
                          <a:solidFill>
                            <a:srgbClr val="000000"/>
                          </a:solidFill>
                          <a:latin typeface="宋体"/>
                        </a:rPr>
                        <a:t>150.00</a:t>
                      </a:r>
                    </a:p>
                  </a:txBody>
                  <a:tcPr marL="9525" marR="9525" marT="9525" marB="0" anchor="ctr"/>
                </a:tc>
                <a:tc>
                  <a:txBody>
                    <a:bodyPr/>
                    <a:lstStyle/>
                    <a:p>
                      <a:pPr algn="ctr" fontAlgn="ctr"/>
                      <a:r>
                        <a:rPr lang="zh-CN" altLang="en-US" sz="1100" b="0" i="0" u="none" strike="noStrike">
                          <a:solidFill>
                            <a:srgbClr val="000000"/>
                          </a:solidFill>
                          <a:latin typeface="宋体"/>
                        </a:rPr>
                        <a:t>可选消费</a:t>
                      </a:r>
                    </a:p>
                  </a:txBody>
                  <a:tcPr marL="9525" marR="9525" marT="9525" marB="0" anchor="ctr"/>
                </a:tc>
              </a:tr>
              <a:tr h="376673">
                <a:tc>
                  <a:txBody>
                    <a:bodyPr/>
                    <a:lstStyle/>
                    <a:p>
                      <a:pPr algn="ctr" fontAlgn="ctr"/>
                      <a:r>
                        <a:rPr lang="en-US" sz="1100" b="0" i="0" u="none" strike="noStrike">
                          <a:solidFill>
                            <a:srgbClr val="000000"/>
                          </a:solidFill>
                          <a:latin typeface="宋体"/>
                        </a:rPr>
                        <a:t>430107.OC</a:t>
                      </a:r>
                    </a:p>
                  </a:txBody>
                  <a:tcPr marL="9525" marR="9525" marT="9525" marB="0" anchor="ctr"/>
                </a:tc>
                <a:tc>
                  <a:txBody>
                    <a:bodyPr/>
                    <a:lstStyle/>
                    <a:p>
                      <a:pPr algn="ctr" fontAlgn="ctr"/>
                      <a:r>
                        <a:rPr lang="zh-CN" altLang="en-US" sz="1100" b="0" i="0" u="none" strike="noStrike">
                          <a:solidFill>
                            <a:srgbClr val="000000"/>
                          </a:solidFill>
                          <a:latin typeface="宋体"/>
                        </a:rPr>
                        <a:t>朗铭科技</a:t>
                      </a:r>
                    </a:p>
                  </a:txBody>
                  <a:tcPr marL="9525" marR="9525" marT="9525" marB="0" anchor="ctr"/>
                </a:tc>
                <a:tc>
                  <a:txBody>
                    <a:bodyPr/>
                    <a:lstStyle/>
                    <a:p>
                      <a:pPr algn="ctr" fontAlgn="ctr"/>
                      <a:r>
                        <a:rPr lang="en-US" altLang="zh-CN" sz="1100" b="0" i="0" u="none" strike="noStrike">
                          <a:solidFill>
                            <a:srgbClr val="000000"/>
                          </a:solidFill>
                          <a:latin typeface="宋体"/>
                        </a:rPr>
                        <a:t>137.36</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834368.OC</a:t>
                      </a:r>
                    </a:p>
                  </a:txBody>
                  <a:tcPr marL="9525" marR="9525" marT="9525" marB="0" anchor="ctr"/>
                </a:tc>
                <a:tc>
                  <a:txBody>
                    <a:bodyPr/>
                    <a:lstStyle/>
                    <a:p>
                      <a:pPr algn="ctr" fontAlgn="ctr"/>
                      <a:r>
                        <a:rPr lang="zh-CN" altLang="en-US" sz="1100" b="0" i="0" u="none" strike="noStrike" dirty="0">
                          <a:solidFill>
                            <a:srgbClr val="000000"/>
                          </a:solidFill>
                          <a:latin typeface="宋体"/>
                        </a:rPr>
                        <a:t>华新能源</a:t>
                      </a:r>
                    </a:p>
                  </a:txBody>
                  <a:tcPr marL="9525" marR="9525" marT="9525" marB="0" anchor="ctr"/>
                </a:tc>
                <a:tc>
                  <a:txBody>
                    <a:bodyPr/>
                    <a:lstStyle/>
                    <a:p>
                      <a:pPr algn="ctr" fontAlgn="ctr"/>
                      <a:r>
                        <a:rPr lang="en-US" altLang="zh-CN" sz="1100" b="0" i="0" u="none" strike="noStrike">
                          <a:solidFill>
                            <a:srgbClr val="000000"/>
                          </a:solidFill>
                          <a:latin typeface="宋体"/>
                        </a:rPr>
                        <a:t>113.33</a:t>
                      </a:r>
                    </a:p>
                  </a:txBody>
                  <a:tcPr marL="9525" marR="9525" marT="9525" marB="0" anchor="ctr"/>
                </a:tc>
                <a:tc>
                  <a:txBody>
                    <a:bodyPr/>
                    <a:lstStyle/>
                    <a:p>
                      <a:pPr algn="ctr" fontAlgn="ctr"/>
                      <a:r>
                        <a:rPr lang="zh-CN" altLang="en-US" sz="1100" b="0" i="0" u="none" strike="noStrike">
                          <a:solidFill>
                            <a:srgbClr val="000000"/>
                          </a:solidFill>
                          <a:latin typeface="宋体"/>
                        </a:rPr>
                        <a:t>公用事业</a:t>
                      </a:r>
                    </a:p>
                  </a:txBody>
                  <a:tcPr marL="9525" marR="9525" marT="9525" marB="0" anchor="ctr"/>
                </a:tc>
              </a:tr>
              <a:tr h="376673">
                <a:tc>
                  <a:txBody>
                    <a:bodyPr/>
                    <a:lstStyle/>
                    <a:p>
                      <a:pPr algn="ctr" fontAlgn="ctr"/>
                      <a:r>
                        <a:rPr lang="en-US" sz="1100" b="0" i="0" u="none" strike="noStrike">
                          <a:solidFill>
                            <a:srgbClr val="000000"/>
                          </a:solidFill>
                          <a:latin typeface="宋体"/>
                        </a:rPr>
                        <a:t>832705.OC</a:t>
                      </a:r>
                    </a:p>
                  </a:txBody>
                  <a:tcPr marL="9525" marR="9525" marT="9525" marB="0" anchor="ctr"/>
                </a:tc>
                <a:tc>
                  <a:txBody>
                    <a:bodyPr/>
                    <a:lstStyle/>
                    <a:p>
                      <a:pPr algn="ctr" fontAlgn="ctr"/>
                      <a:r>
                        <a:rPr lang="zh-CN" altLang="en-US" sz="1100" b="0" i="0" u="none" strike="noStrike">
                          <a:solidFill>
                            <a:srgbClr val="000000"/>
                          </a:solidFill>
                          <a:latin typeface="宋体"/>
                        </a:rPr>
                        <a:t>达瑞生物</a:t>
                      </a:r>
                    </a:p>
                  </a:txBody>
                  <a:tcPr marL="9525" marR="9525" marT="9525" marB="0" anchor="ctr"/>
                </a:tc>
                <a:tc>
                  <a:txBody>
                    <a:bodyPr/>
                    <a:lstStyle/>
                    <a:p>
                      <a:pPr algn="ctr" fontAlgn="ctr"/>
                      <a:r>
                        <a:rPr lang="en-US" altLang="zh-CN" sz="1100" b="0" i="0" u="none" strike="noStrike">
                          <a:solidFill>
                            <a:srgbClr val="000000"/>
                          </a:solidFill>
                          <a:latin typeface="宋体"/>
                        </a:rPr>
                        <a:t>79.11</a:t>
                      </a:r>
                    </a:p>
                  </a:txBody>
                  <a:tcPr marL="9525" marR="9525" marT="9525" marB="0" anchor="ctr"/>
                </a:tc>
                <a:tc>
                  <a:txBody>
                    <a:bodyPr/>
                    <a:lstStyle/>
                    <a:p>
                      <a:pPr algn="ctr" fontAlgn="ctr"/>
                      <a:r>
                        <a:rPr lang="zh-CN" altLang="en-US" sz="1100" b="0" i="0" u="none" strike="noStrike">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832077.OC</a:t>
                      </a:r>
                    </a:p>
                  </a:txBody>
                  <a:tcPr marL="9525" marR="9525" marT="9525" marB="0" anchor="ctr"/>
                </a:tc>
                <a:tc>
                  <a:txBody>
                    <a:bodyPr/>
                    <a:lstStyle/>
                    <a:p>
                      <a:pPr algn="ctr" fontAlgn="ctr"/>
                      <a:r>
                        <a:rPr lang="zh-CN" altLang="en-US" sz="1100" b="0" i="0" u="none" strike="noStrike">
                          <a:solidFill>
                            <a:srgbClr val="000000"/>
                          </a:solidFill>
                          <a:latin typeface="宋体"/>
                        </a:rPr>
                        <a:t>合成药业</a:t>
                      </a:r>
                    </a:p>
                  </a:txBody>
                  <a:tcPr marL="9525" marR="9525" marT="9525" marB="0" anchor="ctr"/>
                </a:tc>
                <a:tc>
                  <a:txBody>
                    <a:bodyPr/>
                    <a:lstStyle/>
                    <a:p>
                      <a:pPr algn="ctr" fontAlgn="ctr"/>
                      <a:r>
                        <a:rPr lang="en-US" altLang="zh-CN" sz="1100" b="0" i="0" u="none" strike="noStrike">
                          <a:solidFill>
                            <a:srgbClr val="000000"/>
                          </a:solidFill>
                          <a:latin typeface="宋体"/>
                        </a:rPr>
                        <a:t>77.20</a:t>
                      </a:r>
                    </a:p>
                  </a:txBody>
                  <a:tcPr marL="9525" marR="9525" marT="9525" marB="0" anchor="ctr"/>
                </a:tc>
                <a:tc>
                  <a:txBody>
                    <a:bodyPr/>
                    <a:lstStyle/>
                    <a:p>
                      <a:pPr algn="ctr" fontAlgn="ctr"/>
                      <a:r>
                        <a:rPr lang="zh-CN" altLang="en-US" sz="1100" b="0" i="0" u="none" strike="noStrike">
                          <a:solidFill>
                            <a:srgbClr val="000000"/>
                          </a:solidFill>
                          <a:latin typeface="宋体"/>
                        </a:rPr>
                        <a:t>医疗保健</a:t>
                      </a:r>
                    </a:p>
                  </a:txBody>
                  <a:tcPr marL="9525" marR="9525" marT="9525" marB="0" anchor="ctr"/>
                </a:tc>
              </a:tr>
              <a:tr h="376673">
                <a:tc>
                  <a:txBody>
                    <a:bodyPr/>
                    <a:lstStyle/>
                    <a:p>
                      <a:pPr algn="ctr" fontAlgn="ctr"/>
                      <a:r>
                        <a:rPr lang="en-US" sz="1100" b="0" i="0" u="none" strike="noStrike">
                          <a:solidFill>
                            <a:srgbClr val="000000"/>
                          </a:solidFill>
                          <a:latin typeface="宋体"/>
                        </a:rPr>
                        <a:t>430701.OC</a:t>
                      </a:r>
                    </a:p>
                  </a:txBody>
                  <a:tcPr marL="9525" marR="9525" marT="9525" marB="0" anchor="ctr"/>
                </a:tc>
                <a:tc>
                  <a:txBody>
                    <a:bodyPr/>
                    <a:lstStyle/>
                    <a:p>
                      <a:pPr algn="ctr" fontAlgn="ctr"/>
                      <a:r>
                        <a:rPr lang="zh-CN" altLang="en-US" sz="1100" b="0" i="0" u="none" strike="noStrike">
                          <a:solidFill>
                            <a:srgbClr val="000000"/>
                          </a:solidFill>
                          <a:latin typeface="宋体"/>
                        </a:rPr>
                        <a:t>立德股份</a:t>
                      </a:r>
                    </a:p>
                  </a:txBody>
                  <a:tcPr marL="9525" marR="9525" marT="9525" marB="0" anchor="ctr"/>
                </a:tc>
                <a:tc>
                  <a:txBody>
                    <a:bodyPr/>
                    <a:lstStyle/>
                    <a:p>
                      <a:pPr algn="ctr" fontAlgn="ctr"/>
                      <a:r>
                        <a:rPr lang="en-US" altLang="zh-CN" sz="1100" b="0" i="0" u="none" strike="noStrike">
                          <a:solidFill>
                            <a:srgbClr val="000000"/>
                          </a:solidFill>
                          <a:latin typeface="宋体"/>
                        </a:rPr>
                        <a:t>69.00</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430224.OC</a:t>
                      </a:r>
                    </a:p>
                  </a:txBody>
                  <a:tcPr marL="9525" marR="9525" marT="9525" marB="0" anchor="ctr"/>
                </a:tc>
                <a:tc>
                  <a:txBody>
                    <a:bodyPr/>
                    <a:lstStyle/>
                    <a:p>
                      <a:pPr algn="ctr" fontAlgn="ctr"/>
                      <a:r>
                        <a:rPr lang="zh-CN" altLang="en-US" sz="1100" b="0" i="0" u="none" strike="noStrike">
                          <a:solidFill>
                            <a:srgbClr val="000000"/>
                          </a:solidFill>
                          <a:latin typeface="宋体"/>
                        </a:rPr>
                        <a:t>网动科技</a:t>
                      </a:r>
                    </a:p>
                  </a:txBody>
                  <a:tcPr marL="9525" marR="9525" marT="9525" marB="0" anchor="ctr"/>
                </a:tc>
                <a:tc>
                  <a:txBody>
                    <a:bodyPr/>
                    <a:lstStyle/>
                    <a:p>
                      <a:pPr algn="ctr" fontAlgn="ctr"/>
                      <a:r>
                        <a:rPr lang="en-US" altLang="zh-CN" sz="1100" b="0" i="0" u="none" strike="noStrike">
                          <a:solidFill>
                            <a:srgbClr val="000000"/>
                          </a:solidFill>
                          <a:latin typeface="宋体"/>
                        </a:rPr>
                        <a:t>53.57</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832900.OC</a:t>
                      </a:r>
                    </a:p>
                  </a:txBody>
                  <a:tcPr marL="9525" marR="9525" marT="9525" marB="0" anchor="ctr"/>
                </a:tc>
                <a:tc>
                  <a:txBody>
                    <a:bodyPr/>
                    <a:lstStyle/>
                    <a:p>
                      <a:pPr algn="ctr" fontAlgn="ctr"/>
                      <a:r>
                        <a:rPr lang="zh-CN" altLang="en-US" sz="1100" b="0" i="0" u="none" strike="noStrike">
                          <a:solidFill>
                            <a:srgbClr val="000000"/>
                          </a:solidFill>
                          <a:latin typeface="宋体"/>
                        </a:rPr>
                        <a:t>紫荆股份</a:t>
                      </a:r>
                    </a:p>
                  </a:txBody>
                  <a:tcPr marL="9525" marR="9525" marT="9525" marB="0" anchor="ctr"/>
                </a:tc>
                <a:tc>
                  <a:txBody>
                    <a:bodyPr/>
                    <a:lstStyle/>
                    <a:p>
                      <a:pPr algn="ctr" fontAlgn="ctr"/>
                      <a:r>
                        <a:rPr lang="en-US" altLang="zh-CN" sz="1100" b="0" i="0" u="none" strike="noStrike">
                          <a:solidFill>
                            <a:srgbClr val="000000"/>
                          </a:solidFill>
                          <a:latin typeface="宋体"/>
                        </a:rPr>
                        <a:t>53.50</a:t>
                      </a:r>
                    </a:p>
                  </a:txBody>
                  <a:tcPr marL="9525" marR="9525" marT="9525" marB="0" anchor="ctr"/>
                </a:tc>
                <a:tc>
                  <a:txBody>
                    <a:bodyPr/>
                    <a:lstStyle/>
                    <a:p>
                      <a:pPr algn="ctr" fontAlgn="ctr"/>
                      <a:r>
                        <a:rPr lang="zh-CN" altLang="en-US" sz="1100" b="0" i="0" u="none" strike="noStrike">
                          <a:solidFill>
                            <a:srgbClr val="000000"/>
                          </a:solidFill>
                          <a:latin typeface="宋体"/>
                        </a:rPr>
                        <a:t>可选消费</a:t>
                      </a:r>
                    </a:p>
                  </a:txBody>
                  <a:tcPr marL="9525" marR="9525" marT="9525" marB="0" anchor="ctr"/>
                </a:tc>
              </a:tr>
              <a:tr h="376673">
                <a:tc>
                  <a:txBody>
                    <a:bodyPr/>
                    <a:lstStyle/>
                    <a:p>
                      <a:pPr algn="ctr" fontAlgn="ctr"/>
                      <a:r>
                        <a:rPr lang="en-US" sz="1100" b="0" i="0" u="none" strike="noStrike">
                          <a:solidFill>
                            <a:srgbClr val="000000"/>
                          </a:solidFill>
                          <a:latin typeface="宋体"/>
                        </a:rPr>
                        <a:t>430039.OC</a:t>
                      </a:r>
                    </a:p>
                  </a:txBody>
                  <a:tcPr marL="9525" marR="9525" marT="9525" marB="0" anchor="ctr"/>
                </a:tc>
                <a:tc>
                  <a:txBody>
                    <a:bodyPr/>
                    <a:lstStyle/>
                    <a:p>
                      <a:pPr algn="ctr" fontAlgn="ctr"/>
                      <a:r>
                        <a:rPr lang="zh-CN" altLang="en-US" sz="1100" b="0" i="0" u="none" strike="noStrike">
                          <a:solidFill>
                            <a:srgbClr val="000000"/>
                          </a:solidFill>
                          <a:latin typeface="宋体"/>
                        </a:rPr>
                        <a:t>华高世纪</a:t>
                      </a:r>
                    </a:p>
                  </a:txBody>
                  <a:tcPr marL="9525" marR="9525" marT="9525" marB="0" anchor="ctr"/>
                </a:tc>
                <a:tc>
                  <a:txBody>
                    <a:bodyPr/>
                    <a:lstStyle/>
                    <a:p>
                      <a:pPr algn="ctr" fontAlgn="ctr"/>
                      <a:r>
                        <a:rPr lang="en-US" altLang="zh-CN" sz="1100" b="0" i="0" u="none" strike="noStrike">
                          <a:solidFill>
                            <a:srgbClr val="000000"/>
                          </a:solidFill>
                          <a:latin typeface="宋体"/>
                        </a:rPr>
                        <a:t>50.00</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834299.OC</a:t>
                      </a:r>
                    </a:p>
                  </a:txBody>
                  <a:tcPr marL="9525" marR="9525" marT="9525" marB="0" anchor="ctr"/>
                </a:tc>
                <a:tc>
                  <a:txBody>
                    <a:bodyPr/>
                    <a:lstStyle/>
                    <a:p>
                      <a:pPr algn="ctr" fontAlgn="ctr"/>
                      <a:r>
                        <a:rPr lang="zh-CN" altLang="en-US" sz="1100" b="0" i="0" u="none" strike="noStrike">
                          <a:solidFill>
                            <a:srgbClr val="000000"/>
                          </a:solidFill>
                          <a:latin typeface="宋体"/>
                        </a:rPr>
                        <a:t>汇量科技</a:t>
                      </a:r>
                    </a:p>
                  </a:txBody>
                  <a:tcPr marL="9525" marR="9525" marT="9525" marB="0" anchor="ctr"/>
                </a:tc>
                <a:tc>
                  <a:txBody>
                    <a:bodyPr/>
                    <a:lstStyle/>
                    <a:p>
                      <a:pPr algn="ctr" fontAlgn="ctr"/>
                      <a:r>
                        <a:rPr lang="en-US" altLang="zh-CN" sz="1100" b="0" i="0" u="none" strike="noStrike">
                          <a:solidFill>
                            <a:srgbClr val="000000"/>
                          </a:solidFill>
                          <a:latin typeface="宋体"/>
                        </a:rPr>
                        <a:t>47.69</a:t>
                      </a:r>
                    </a:p>
                  </a:txBody>
                  <a:tcPr marL="9525" marR="9525" marT="9525" marB="0" anchor="ctr"/>
                </a:tc>
                <a:tc>
                  <a:txBody>
                    <a:bodyPr/>
                    <a:lstStyle/>
                    <a:p>
                      <a:pPr algn="ctr" fontAlgn="ctr"/>
                      <a:r>
                        <a:rPr lang="zh-CN" altLang="en-US" sz="1100" b="0" i="0" u="none" strike="noStrike" dirty="0">
                          <a:solidFill>
                            <a:srgbClr val="000000"/>
                          </a:solidFill>
                          <a:latin typeface="宋体"/>
                        </a:rPr>
                        <a:t>可选消费</a:t>
                      </a:r>
                    </a:p>
                  </a:txBody>
                  <a:tcPr marL="9525" marR="9525" marT="9525" marB="0" anchor="ct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857916"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月成交额排名前十的个股（做市）</a:t>
            </a:r>
            <a:endParaRPr lang="zh-CN" altLang="en-US" sz="2800" dirty="0"/>
          </a:p>
        </p:txBody>
      </p:sp>
      <p:graphicFrame>
        <p:nvGraphicFramePr>
          <p:cNvPr id="4" name="表格 3"/>
          <p:cNvGraphicFramePr>
            <a:graphicFrameLocks noGrp="1"/>
          </p:cNvGraphicFramePr>
          <p:nvPr/>
        </p:nvGraphicFramePr>
        <p:xfrm>
          <a:off x="571472" y="1857364"/>
          <a:ext cx="8143930" cy="4143403"/>
        </p:xfrm>
        <a:graphic>
          <a:graphicData uri="http://schemas.openxmlformats.org/drawingml/2006/table">
            <a:tbl>
              <a:tblPr firstRow="1" bandRow="1">
                <a:tableStyleId>{5C22544A-7EE6-4342-B048-85BDC9FD1C3A}</a:tableStyleId>
              </a:tblPr>
              <a:tblGrid>
                <a:gridCol w="1628786"/>
                <a:gridCol w="1628786"/>
                <a:gridCol w="1628786"/>
                <a:gridCol w="1628786"/>
                <a:gridCol w="1628786"/>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dirty="0">
                          <a:solidFill>
                            <a:schemeClr val="bg1"/>
                          </a:solidFill>
                          <a:latin typeface="宋体"/>
                        </a:rPr>
                        <a:t>证券名称</a:t>
                      </a:r>
                    </a:p>
                  </a:txBody>
                  <a:tcPr marL="9525" marR="9525" marT="9525" marB="0" anchor="ctr"/>
                </a:tc>
                <a:tc>
                  <a:txBody>
                    <a:bodyPr/>
                    <a:lstStyle/>
                    <a:p>
                      <a:pPr algn="ctr" fontAlgn="ctr"/>
                      <a:r>
                        <a:rPr lang="zh-CN" altLang="en-US" sz="1100" b="1" i="0" u="none" strike="noStrike" dirty="0">
                          <a:solidFill>
                            <a:schemeClr val="bg1"/>
                          </a:solidFill>
                          <a:latin typeface="宋体"/>
                        </a:rPr>
                        <a:t>成交额</a:t>
                      </a:r>
                      <a:r>
                        <a:rPr lang="en-US" altLang="zh-CN" sz="1100" b="1" i="0" u="none" strike="noStrike" dirty="0">
                          <a:solidFill>
                            <a:schemeClr val="bg1"/>
                          </a:solidFill>
                          <a:latin typeface="宋体"/>
                        </a:rPr>
                        <a:t>(</a:t>
                      </a:r>
                      <a:r>
                        <a:rPr lang="zh-CN" altLang="en-US" sz="1100" b="1" i="0" u="none" strike="noStrike" dirty="0">
                          <a:solidFill>
                            <a:schemeClr val="bg1"/>
                          </a:solidFill>
                          <a:latin typeface="宋体"/>
                        </a:rPr>
                        <a:t>万元</a:t>
                      </a:r>
                      <a:r>
                        <a:rPr lang="en-US" altLang="zh-CN" sz="1100" b="1" i="0" u="none" strike="noStrike" dirty="0">
                          <a:solidFill>
                            <a:schemeClr val="bg1"/>
                          </a:solidFill>
                          <a:latin typeface="宋体"/>
                        </a:rPr>
                        <a:t>)</a:t>
                      </a:r>
                    </a:p>
                  </a:txBody>
                  <a:tcPr marL="9525" marR="9525" marT="9525" marB="0" anchor="ctr"/>
                </a:tc>
                <a:tc>
                  <a:txBody>
                    <a:bodyPr/>
                    <a:lstStyle/>
                    <a:p>
                      <a:pPr algn="ctr" fontAlgn="ctr"/>
                      <a:r>
                        <a:rPr lang="zh-CN" altLang="en-US" sz="1100" b="1" i="0" u="none" strike="noStrike" dirty="0">
                          <a:solidFill>
                            <a:schemeClr val="bg1"/>
                          </a:solidFill>
                          <a:latin typeface="宋体"/>
                        </a:rPr>
                        <a:t>成交量</a:t>
                      </a:r>
                      <a:r>
                        <a:rPr lang="en-US" altLang="zh-CN" sz="1100" b="1" i="0" u="none" strike="noStrike" dirty="0">
                          <a:solidFill>
                            <a:schemeClr val="bg1"/>
                          </a:solidFill>
                          <a:latin typeface="宋体"/>
                        </a:rPr>
                        <a:t>(</a:t>
                      </a:r>
                      <a:r>
                        <a:rPr lang="zh-CN" altLang="en-US" sz="1100" b="1" i="0" u="none" strike="noStrike" dirty="0">
                          <a:solidFill>
                            <a:schemeClr val="bg1"/>
                          </a:solidFill>
                          <a:latin typeface="宋体"/>
                        </a:rPr>
                        <a:t>万股</a:t>
                      </a:r>
                      <a:r>
                        <a:rPr lang="en-US" altLang="zh-CN" sz="1100" b="1" i="0" u="none" strike="noStrike" dirty="0">
                          <a:solidFill>
                            <a:schemeClr val="bg1"/>
                          </a:solidFill>
                          <a:latin typeface="宋体"/>
                        </a:rPr>
                        <a:t>)</a:t>
                      </a:r>
                    </a:p>
                  </a:txBody>
                  <a:tcPr marL="9525" marR="9525" marT="9525" marB="0" anchor="ctr"/>
                </a:tc>
                <a:tc>
                  <a:txBody>
                    <a:bodyPr/>
                    <a:lstStyle/>
                    <a:p>
                      <a:pPr algn="ctr" fontAlgn="ctr"/>
                      <a:r>
                        <a:rPr lang="en-US" altLang="zh-CN" sz="1100" b="1" i="0" u="none" strike="noStrike" dirty="0" smtClean="0">
                          <a:solidFill>
                            <a:schemeClr val="bg1"/>
                          </a:solidFill>
                          <a:latin typeface="宋体"/>
                        </a:rPr>
                        <a:t>Wind</a:t>
                      </a:r>
                      <a:r>
                        <a:rPr lang="zh-CN" altLang="en-US" sz="1100" b="1" i="0" u="none" strike="noStrike" dirty="0" smtClean="0">
                          <a:solidFill>
                            <a:schemeClr val="bg1"/>
                          </a:solidFill>
                          <a:latin typeface="宋体"/>
                        </a:rPr>
                        <a:t>行业</a:t>
                      </a:r>
                      <a:endParaRPr lang="zh-CN" altLang="en-US" sz="1100" b="1" i="0" u="none" strike="noStrike" dirty="0">
                        <a:solidFill>
                          <a:schemeClr val="bg1"/>
                        </a:solidFill>
                        <a:latin typeface="宋体"/>
                      </a:endParaRPr>
                    </a:p>
                  </a:txBody>
                  <a:tcPr marL="9525" marR="9525" marT="9525" marB="0" anchor="ctr"/>
                </a:tc>
              </a:tr>
              <a:tr h="376673">
                <a:tc>
                  <a:txBody>
                    <a:bodyPr/>
                    <a:lstStyle/>
                    <a:p>
                      <a:pPr algn="ctr" fontAlgn="ctr"/>
                      <a:r>
                        <a:rPr lang="en-US" sz="1100" b="0" i="0" u="none" strike="noStrike">
                          <a:solidFill>
                            <a:srgbClr val="000000"/>
                          </a:solidFill>
                          <a:latin typeface="宋体"/>
                        </a:rPr>
                        <a:t>830899.OC</a:t>
                      </a:r>
                    </a:p>
                  </a:txBody>
                  <a:tcPr marL="9525" marR="9525" marT="9525" marB="0" anchor="ctr"/>
                </a:tc>
                <a:tc>
                  <a:txBody>
                    <a:bodyPr/>
                    <a:lstStyle/>
                    <a:p>
                      <a:pPr algn="ctr" fontAlgn="ctr"/>
                      <a:r>
                        <a:rPr lang="zh-CN" altLang="en-US" sz="1100" b="0" i="0" u="none" strike="noStrike">
                          <a:solidFill>
                            <a:srgbClr val="000000"/>
                          </a:solidFill>
                          <a:latin typeface="宋体"/>
                        </a:rPr>
                        <a:t>联讯证券</a:t>
                      </a:r>
                    </a:p>
                  </a:txBody>
                  <a:tcPr marL="9525" marR="9525" marT="9525" marB="0" anchor="ctr"/>
                </a:tc>
                <a:tc>
                  <a:txBody>
                    <a:bodyPr/>
                    <a:lstStyle/>
                    <a:p>
                      <a:pPr algn="ctr" fontAlgn="ctr"/>
                      <a:r>
                        <a:rPr lang="en-US" altLang="zh-CN" sz="1100" b="0" i="0" u="none" strike="noStrike">
                          <a:solidFill>
                            <a:srgbClr val="000000"/>
                          </a:solidFill>
                          <a:latin typeface="宋体"/>
                        </a:rPr>
                        <a:t>428,467.14</a:t>
                      </a:r>
                    </a:p>
                  </a:txBody>
                  <a:tcPr marL="9525" marR="9525" marT="9525" marB="0" anchor="ctr"/>
                </a:tc>
                <a:tc>
                  <a:txBody>
                    <a:bodyPr/>
                    <a:lstStyle/>
                    <a:p>
                      <a:pPr algn="ctr" fontAlgn="ctr"/>
                      <a:r>
                        <a:rPr lang="en-US" altLang="zh-CN" sz="1100" b="0" i="0" u="none" strike="noStrike">
                          <a:solidFill>
                            <a:srgbClr val="000000"/>
                          </a:solidFill>
                          <a:latin typeface="宋体"/>
                        </a:rPr>
                        <a:t>157,317.48</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831963.OC</a:t>
                      </a:r>
                    </a:p>
                  </a:txBody>
                  <a:tcPr marL="9525" marR="9525" marT="9525" marB="0" anchor="ctr"/>
                </a:tc>
                <a:tc>
                  <a:txBody>
                    <a:bodyPr/>
                    <a:lstStyle/>
                    <a:p>
                      <a:pPr algn="ctr" fontAlgn="ctr"/>
                      <a:r>
                        <a:rPr lang="zh-CN" altLang="en-US" sz="1100" b="0" i="0" u="none" strike="noStrike">
                          <a:solidFill>
                            <a:srgbClr val="000000"/>
                          </a:solidFill>
                          <a:latin typeface="宋体"/>
                        </a:rPr>
                        <a:t>明利仓储</a:t>
                      </a:r>
                    </a:p>
                  </a:txBody>
                  <a:tcPr marL="9525" marR="9525" marT="9525" marB="0" anchor="ctr"/>
                </a:tc>
                <a:tc>
                  <a:txBody>
                    <a:bodyPr/>
                    <a:lstStyle/>
                    <a:p>
                      <a:pPr algn="ctr" fontAlgn="ctr"/>
                      <a:r>
                        <a:rPr lang="en-US" altLang="zh-CN" sz="1100" b="0" i="0" u="none" strike="noStrike">
                          <a:solidFill>
                            <a:srgbClr val="000000"/>
                          </a:solidFill>
                          <a:latin typeface="宋体"/>
                        </a:rPr>
                        <a:t>60,036.94</a:t>
                      </a:r>
                    </a:p>
                  </a:txBody>
                  <a:tcPr marL="9525" marR="9525" marT="9525" marB="0" anchor="ctr"/>
                </a:tc>
                <a:tc>
                  <a:txBody>
                    <a:bodyPr/>
                    <a:lstStyle/>
                    <a:p>
                      <a:pPr algn="ctr" fontAlgn="ctr"/>
                      <a:r>
                        <a:rPr lang="en-US" altLang="zh-CN" sz="1100" b="0" i="0" u="none" strike="noStrike">
                          <a:solidFill>
                            <a:srgbClr val="000000"/>
                          </a:solidFill>
                          <a:latin typeface="宋体"/>
                        </a:rPr>
                        <a:t>8,977.40</a:t>
                      </a:r>
                    </a:p>
                  </a:txBody>
                  <a:tcPr marL="9525" marR="9525" marT="9525" marB="0" anchor="ctr"/>
                </a:tc>
                <a:tc>
                  <a:txBody>
                    <a:bodyPr/>
                    <a:lstStyle/>
                    <a:p>
                      <a:pPr algn="ctr" fontAlgn="ctr"/>
                      <a:r>
                        <a:rPr lang="zh-CN" altLang="en-US" sz="1100" b="0" i="0" u="none" strike="noStrike">
                          <a:solidFill>
                            <a:srgbClr val="000000"/>
                          </a:solidFill>
                          <a:latin typeface="宋体"/>
                        </a:rPr>
                        <a:t>工业</a:t>
                      </a:r>
                    </a:p>
                  </a:txBody>
                  <a:tcPr marL="9525" marR="9525" marT="9525" marB="0" anchor="ctr"/>
                </a:tc>
              </a:tr>
              <a:tr h="376673">
                <a:tc>
                  <a:txBody>
                    <a:bodyPr/>
                    <a:lstStyle/>
                    <a:p>
                      <a:pPr algn="ctr" fontAlgn="ctr"/>
                      <a:r>
                        <a:rPr lang="en-US" sz="1100" b="0" i="0" u="none" strike="noStrike">
                          <a:solidFill>
                            <a:srgbClr val="000000"/>
                          </a:solidFill>
                          <a:latin typeface="宋体"/>
                        </a:rPr>
                        <a:t>830881.OC</a:t>
                      </a:r>
                    </a:p>
                  </a:txBody>
                  <a:tcPr marL="9525" marR="9525" marT="9525" marB="0" anchor="ctr"/>
                </a:tc>
                <a:tc>
                  <a:txBody>
                    <a:bodyPr/>
                    <a:lstStyle/>
                    <a:p>
                      <a:pPr algn="ctr" fontAlgn="ctr"/>
                      <a:r>
                        <a:rPr lang="zh-CN" altLang="en-US" sz="1100" b="0" i="0" u="none" strike="noStrike">
                          <a:solidFill>
                            <a:srgbClr val="000000"/>
                          </a:solidFill>
                          <a:latin typeface="宋体"/>
                        </a:rPr>
                        <a:t>圣泉集团</a:t>
                      </a:r>
                    </a:p>
                  </a:txBody>
                  <a:tcPr marL="9525" marR="9525" marT="9525" marB="0" anchor="ctr"/>
                </a:tc>
                <a:tc>
                  <a:txBody>
                    <a:bodyPr/>
                    <a:lstStyle/>
                    <a:p>
                      <a:pPr algn="ctr" fontAlgn="ctr"/>
                      <a:r>
                        <a:rPr lang="en-US" altLang="zh-CN" sz="1100" b="0" i="0" u="none" strike="noStrike">
                          <a:solidFill>
                            <a:srgbClr val="000000"/>
                          </a:solidFill>
                          <a:latin typeface="宋体"/>
                        </a:rPr>
                        <a:t>44,146.22</a:t>
                      </a:r>
                    </a:p>
                  </a:txBody>
                  <a:tcPr marL="9525" marR="9525" marT="9525" marB="0" anchor="ctr"/>
                </a:tc>
                <a:tc>
                  <a:txBody>
                    <a:bodyPr/>
                    <a:lstStyle/>
                    <a:p>
                      <a:pPr algn="ctr" fontAlgn="ctr"/>
                      <a:r>
                        <a:rPr lang="en-US" altLang="zh-CN" sz="1100" b="0" i="0" u="none" strike="noStrike">
                          <a:solidFill>
                            <a:srgbClr val="000000"/>
                          </a:solidFill>
                          <a:latin typeface="宋体"/>
                        </a:rPr>
                        <a:t>4,934.43</a:t>
                      </a:r>
                    </a:p>
                  </a:txBody>
                  <a:tcPr marL="9525" marR="9525" marT="9525" marB="0" anchor="ctr"/>
                </a:tc>
                <a:tc>
                  <a:txBody>
                    <a:bodyPr/>
                    <a:lstStyle/>
                    <a:p>
                      <a:pPr algn="ctr" fontAlgn="ctr"/>
                      <a:r>
                        <a:rPr lang="zh-CN" altLang="en-US" sz="1100" b="0" i="0" u="none" strike="noStrike">
                          <a:solidFill>
                            <a:srgbClr val="000000"/>
                          </a:solidFill>
                          <a:latin typeface="宋体"/>
                        </a:rPr>
                        <a:t>材料</a:t>
                      </a:r>
                    </a:p>
                  </a:txBody>
                  <a:tcPr marL="9525" marR="9525" marT="9525" marB="0" anchor="ctr"/>
                </a:tc>
              </a:tr>
              <a:tr h="376673">
                <a:tc>
                  <a:txBody>
                    <a:bodyPr/>
                    <a:lstStyle/>
                    <a:p>
                      <a:pPr algn="ctr" fontAlgn="ctr"/>
                      <a:r>
                        <a:rPr lang="en-US" sz="1100" b="0" i="0" u="none" strike="noStrike">
                          <a:solidFill>
                            <a:srgbClr val="000000"/>
                          </a:solidFill>
                          <a:latin typeface="宋体"/>
                        </a:rPr>
                        <a:t>832950.OC</a:t>
                      </a:r>
                    </a:p>
                  </a:txBody>
                  <a:tcPr marL="9525" marR="9525" marT="9525" marB="0" anchor="ctr"/>
                </a:tc>
                <a:tc>
                  <a:txBody>
                    <a:bodyPr/>
                    <a:lstStyle/>
                    <a:p>
                      <a:pPr algn="ctr" fontAlgn="ctr"/>
                      <a:r>
                        <a:rPr lang="zh-CN" altLang="en-US" sz="1100" b="0" i="0" u="none" strike="noStrike">
                          <a:solidFill>
                            <a:srgbClr val="000000"/>
                          </a:solidFill>
                          <a:latin typeface="宋体"/>
                        </a:rPr>
                        <a:t>益盟股份</a:t>
                      </a:r>
                    </a:p>
                  </a:txBody>
                  <a:tcPr marL="9525" marR="9525" marT="9525" marB="0" anchor="ctr"/>
                </a:tc>
                <a:tc>
                  <a:txBody>
                    <a:bodyPr/>
                    <a:lstStyle/>
                    <a:p>
                      <a:pPr algn="ctr" fontAlgn="ctr"/>
                      <a:r>
                        <a:rPr lang="en-US" altLang="zh-CN" sz="1100" b="0" i="0" u="none" strike="noStrike">
                          <a:solidFill>
                            <a:srgbClr val="000000"/>
                          </a:solidFill>
                          <a:latin typeface="宋体"/>
                        </a:rPr>
                        <a:t>35,268.49</a:t>
                      </a:r>
                    </a:p>
                  </a:txBody>
                  <a:tcPr marL="9525" marR="9525" marT="9525" marB="0" anchor="ctr"/>
                </a:tc>
                <a:tc>
                  <a:txBody>
                    <a:bodyPr/>
                    <a:lstStyle/>
                    <a:p>
                      <a:pPr algn="ctr" fontAlgn="ctr"/>
                      <a:r>
                        <a:rPr lang="en-US" altLang="zh-CN" sz="1100" b="0" i="0" u="none" strike="noStrike">
                          <a:solidFill>
                            <a:srgbClr val="000000"/>
                          </a:solidFill>
                          <a:latin typeface="宋体"/>
                        </a:rPr>
                        <a:t>1,543.10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831850.OC</a:t>
                      </a:r>
                    </a:p>
                  </a:txBody>
                  <a:tcPr marL="9525" marR="9525" marT="9525" marB="0" anchor="ctr"/>
                </a:tc>
                <a:tc>
                  <a:txBody>
                    <a:bodyPr/>
                    <a:lstStyle/>
                    <a:p>
                      <a:pPr algn="ctr" fontAlgn="ctr"/>
                      <a:r>
                        <a:rPr lang="zh-CN" altLang="en-US" sz="1100" b="0" i="0" u="none" strike="noStrike">
                          <a:solidFill>
                            <a:srgbClr val="000000"/>
                          </a:solidFill>
                          <a:latin typeface="宋体"/>
                        </a:rPr>
                        <a:t>分豆教育</a:t>
                      </a:r>
                    </a:p>
                  </a:txBody>
                  <a:tcPr marL="9525" marR="9525" marT="9525" marB="0" anchor="ctr"/>
                </a:tc>
                <a:tc>
                  <a:txBody>
                    <a:bodyPr/>
                    <a:lstStyle/>
                    <a:p>
                      <a:pPr algn="ctr" fontAlgn="ctr"/>
                      <a:r>
                        <a:rPr lang="en-US" altLang="zh-CN" sz="1100" b="0" i="0" u="none" strike="noStrike">
                          <a:solidFill>
                            <a:srgbClr val="000000"/>
                          </a:solidFill>
                          <a:latin typeface="宋体"/>
                        </a:rPr>
                        <a:t>32,816.77</a:t>
                      </a:r>
                    </a:p>
                  </a:txBody>
                  <a:tcPr marL="9525" marR="9525" marT="9525" marB="0" anchor="ctr"/>
                </a:tc>
                <a:tc>
                  <a:txBody>
                    <a:bodyPr/>
                    <a:lstStyle/>
                    <a:p>
                      <a:pPr algn="ctr" fontAlgn="ctr"/>
                      <a:r>
                        <a:rPr lang="en-US" altLang="zh-CN" sz="1100" b="0" i="0" u="none" strike="noStrike">
                          <a:solidFill>
                            <a:srgbClr val="000000"/>
                          </a:solidFill>
                          <a:latin typeface="宋体"/>
                        </a:rPr>
                        <a:t>1,543.00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831379.OC</a:t>
                      </a:r>
                    </a:p>
                  </a:txBody>
                  <a:tcPr marL="9525" marR="9525" marT="9525" marB="0" anchor="ctr"/>
                </a:tc>
                <a:tc>
                  <a:txBody>
                    <a:bodyPr/>
                    <a:lstStyle/>
                    <a:p>
                      <a:pPr algn="ctr" fontAlgn="ctr"/>
                      <a:r>
                        <a:rPr lang="zh-CN" altLang="en-US" sz="1100" b="0" i="0" u="none" strike="noStrike">
                          <a:solidFill>
                            <a:srgbClr val="000000"/>
                          </a:solidFill>
                          <a:latin typeface="宋体"/>
                        </a:rPr>
                        <a:t>融信租赁</a:t>
                      </a:r>
                    </a:p>
                  </a:txBody>
                  <a:tcPr marL="9525" marR="9525" marT="9525" marB="0" anchor="ctr"/>
                </a:tc>
                <a:tc>
                  <a:txBody>
                    <a:bodyPr/>
                    <a:lstStyle/>
                    <a:p>
                      <a:pPr algn="ctr" fontAlgn="ctr"/>
                      <a:r>
                        <a:rPr lang="en-US" altLang="zh-CN" sz="1100" b="0" i="0" u="none" strike="noStrike">
                          <a:solidFill>
                            <a:srgbClr val="000000"/>
                          </a:solidFill>
                          <a:latin typeface="宋体"/>
                        </a:rPr>
                        <a:t>27,706.09</a:t>
                      </a:r>
                    </a:p>
                  </a:txBody>
                  <a:tcPr marL="9525" marR="9525" marT="9525" marB="0" anchor="ctr"/>
                </a:tc>
                <a:tc>
                  <a:txBody>
                    <a:bodyPr/>
                    <a:lstStyle/>
                    <a:p>
                      <a:pPr algn="ctr" fontAlgn="ctr"/>
                      <a:r>
                        <a:rPr lang="en-US" altLang="zh-CN" sz="1100" b="0" i="0" u="none" strike="noStrike">
                          <a:solidFill>
                            <a:srgbClr val="000000"/>
                          </a:solidFill>
                          <a:latin typeface="宋体"/>
                        </a:rPr>
                        <a:t>2,564.10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430609.OC</a:t>
                      </a:r>
                    </a:p>
                  </a:txBody>
                  <a:tcPr marL="9525" marR="9525" marT="9525" marB="0" anchor="ctr"/>
                </a:tc>
                <a:tc>
                  <a:txBody>
                    <a:bodyPr/>
                    <a:lstStyle/>
                    <a:p>
                      <a:pPr algn="ctr" fontAlgn="ctr"/>
                      <a:r>
                        <a:rPr lang="zh-CN" altLang="en-US" sz="1100" b="0" i="0" u="none" strike="noStrike">
                          <a:solidFill>
                            <a:srgbClr val="000000"/>
                          </a:solidFill>
                          <a:latin typeface="宋体"/>
                        </a:rPr>
                        <a:t>中磁视讯</a:t>
                      </a:r>
                    </a:p>
                  </a:txBody>
                  <a:tcPr marL="9525" marR="9525" marT="9525" marB="0" anchor="ctr"/>
                </a:tc>
                <a:tc>
                  <a:txBody>
                    <a:bodyPr/>
                    <a:lstStyle/>
                    <a:p>
                      <a:pPr algn="ctr" fontAlgn="ctr"/>
                      <a:r>
                        <a:rPr lang="en-US" altLang="zh-CN" sz="1100" b="0" i="0" u="none" strike="noStrike">
                          <a:solidFill>
                            <a:srgbClr val="000000"/>
                          </a:solidFill>
                          <a:latin typeface="宋体"/>
                        </a:rPr>
                        <a:t>25,130.44</a:t>
                      </a:r>
                    </a:p>
                  </a:txBody>
                  <a:tcPr marL="9525" marR="9525" marT="9525" marB="0" anchor="ctr"/>
                </a:tc>
                <a:tc>
                  <a:txBody>
                    <a:bodyPr/>
                    <a:lstStyle/>
                    <a:p>
                      <a:pPr algn="ctr" fontAlgn="ctr"/>
                      <a:r>
                        <a:rPr lang="en-US" altLang="zh-CN" sz="1100" b="0" i="0" u="none" strike="noStrike">
                          <a:solidFill>
                            <a:srgbClr val="000000"/>
                          </a:solidFill>
                          <a:latin typeface="宋体"/>
                        </a:rPr>
                        <a:t>1,829.07</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430065.OC</a:t>
                      </a:r>
                    </a:p>
                  </a:txBody>
                  <a:tcPr marL="9525" marR="9525" marT="9525" marB="0" anchor="ctr"/>
                </a:tc>
                <a:tc>
                  <a:txBody>
                    <a:bodyPr/>
                    <a:lstStyle/>
                    <a:p>
                      <a:pPr algn="ctr" fontAlgn="ctr"/>
                      <a:r>
                        <a:rPr lang="zh-CN" altLang="en-US" sz="1100" b="0" i="0" u="none" strike="noStrike">
                          <a:solidFill>
                            <a:srgbClr val="000000"/>
                          </a:solidFill>
                          <a:latin typeface="宋体"/>
                        </a:rPr>
                        <a:t>中海阳</a:t>
                      </a:r>
                    </a:p>
                  </a:txBody>
                  <a:tcPr marL="9525" marR="9525" marT="9525" marB="0" anchor="ctr"/>
                </a:tc>
                <a:tc>
                  <a:txBody>
                    <a:bodyPr/>
                    <a:lstStyle/>
                    <a:p>
                      <a:pPr algn="ctr" fontAlgn="ctr"/>
                      <a:r>
                        <a:rPr lang="en-US" altLang="zh-CN" sz="1100" b="0" i="0" u="none" strike="noStrike">
                          <a:solidFill>
                            <a:srgbClr val="000000"/>
                          </a:solidFill>
                          <a:latin typeface="宋体"/>
                        </a:rPr>
                        <a:t>22,590.95</a:t>
                      </a:r>
                    </a:p>
                  </a:txBody>
                  <a:tcPr marL="9525" marR="9525" marT="9525" marB="0" anchor="ctr"/>
                </a:tc>
                <a:tc>
                  <a:txBody>
                    <a:bodyPr/>
                    <a:lstStyle/>
                    <a:p>
                      <a:pPr algn="ctr" fontAlgn="ctr"/>
                      <a:r>
                        <a:rPr lang="en-US" altLang="zh-CN" sz="1100" b="0" i="0" u="none" strike="noStrike">
                          <a:solidFill>
                            <a:srgbClr val="000000"/>
                          </a:solidFill>
                          <a:latin typeface="宋体"/>
                        </a:rPr>
                        <a:t>3,311.90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830999.OC</a:t>
                      </a:r>
                    </a:p>
                  </a:txBody>
                  <a:tcPr marL="9525" marR="9525" marT="9525" marB="0" anchor="ctr"/>
                </a:tc>
                <a:tc>
                  <a:txBody>
                    <a:bodyPr/>
                    <a:lstStyle/>
                    <a:p>
                      <a:pPr algn="ctr" fontAlgn="ctr"/>
                      <a:r>
                        <a:rPr lang="zh-CN" altLang="en-US" sz="1100" b="0" i="0" u="none" strike="noStrike">
                          <a:solidFill>
                            <a:srgbClr val="000000"/>
                          </a:solidFill>
                          <a:latin typeface="宋体"/>
                        </a:rPr>
                        <a:t>银橙传媒</a:t>
                      </a:r>
                    </a:p>
                  </a:txBody>
                  <a:tcPr marL="9525" marR="9525" marT="9525" marB="0" anchor="ctr"/>
                </a:tc>
                <a:tc>
                  <a:txBody>
                    <a:bodyPr/>
                    <a:lstStyle/>
                    <a:p>
                      <a:pPr algn="ctr" fontAlgn="ctr"/>
                      <a:r>
                        <a:rPr lang="en-US" altLang="zh-CN" sz="1100" b="0" i="0" u="none" strike="noStrike">
                          <a:solidFill>
                            <a:srgbClr val="000000"/>
                          </a:solidFill>
                          <a:latin typeface="宋体"/>
                        </a:rPr>
                        <a:t>22,207.30</a:t>
                      </a:r>
                    </a:p>
                  </a:txBody>
                  <a:tcPr marL="9525" marR="9525" marT="9525" marB="0" anchor="ctr"/>
                </a:tc>
                <a:tc>
                  <a:txBody>
                    <a:bodyPr/>
                    <a:lstStyle/>
                    <a:p>
                      <a:pPr algn="ctr" fontAlgn="ctr"/>
                      <a:r>
                        <a:rPr lang="en-US" altLang="zh-CN" sz="1100" b="0" i="0" u="none" strike="noStrike">
                          <a:solidFill>
                            <a:srgbClr val="000000"/>
                          </a:solidFill>
                          <a:latin typeface="宋体"/>
                        </a:rPr>
                        <a:t>988.50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830931.OC</a:t>
                      </a:r>
                    </a:p>
                  </a:txBody>
                  <a:tcPr marL="9525" marR="9525" marT="9525" marB="0" anchor="ctr"/>
                </a:tc>
                <a:tc>
                  <a:txBody>
                    <a:bodyPr/>
                    <a:lstStyle/>
                    <a:p>
                      <a:pPr algn="ctr" fontAlgn="ctr"/>
                      <a:r>
                        <a:rPr lang="zh-CN" altLang="en-US" sz="1100" b="0" i="0" u="none" strike="noStrike">
                          <a:solidFill>
                            <a:srgbClr val="000000"/>
                          </a:solidFill>
                          <a:latin typeface="宋体"/>
                        </a:rPr>
                        <a:t>仁会生物</a:t>
                      </a:r>
                    </a:p>
                  </a:txBody>
                  <a:tcPr marL="9525" marR="9525" marT="9525" marB="0" anchor="ctr"/>
                </a:tc>
                <a:tc>
                  <a:txBody>
                    <a:bodyPr/>
                    <a:lstStyle/>
                    <a:p>
                      <a:pPr algn="ctr" fontAlgn="ctr"/>
                      <a:r>
                        <a:rPr lang="en-US" altLang="zh-CN" sz="1100" b="0" i="0" u="none" strike="noStrike">
                          <a:solidFill>
                            <a:srgbClr val="000000"/>
                          </a:solidFill>
                          <a:latin typeface="宋体"/>
                        </a:rPr>
                        <a:t>21,510.20</a:t>
                      </a:r>
                    </a:p>
                  </a:txBody>
                  <a:tcPr marL="9525" marR="9525" marT="9525" marB="0" anchor="ctr"/>
                </a:tc>
                <a:tc>
                  <a:txBody>
                    <a:bodyPr/>
                    <a:lstStyle/>
                    <a:p>
                      <a:pPr algn="ctr" fontAlgn="ctr"/>
                      <a:r>
                        <a:rPr lang="en-US" altLang="zh-CN" sz="1100" b="0" i="0" u="none" strike="noStrike">
                          <a:solidFill>
                            <a:srgbClr val="000000"/>
                          </a:solidFill>
                          <a:latin typeface="宋体"/>
                        </a:rPr>
                        <a:t>394.20</a:t>
                      </a:r>
                    </a:p>
                  </a:txBody>
                  <a:tcPr marL="9525" marR="9525" marT="9525" marB="0" anchor="ctr"/>
                </a:tc>
                <a:tc>
                  <a:txBody>
                    <a:bodyPr/>
                    <a:lstStyle/>
                    <a:p>
                      <a:pPr algn="ctr" fontAlgn="ctr"/>
                      <a:r>
                        <a:rPr lang="zh-CN" altLang="en-US" sz="1100" b="0" i="0" u="none" strike="noStrike" dirty="0">
                          <a:solidFill>
                            <a:srgbClr val="000000"/>
                          </a:solidFill>
                          <a:latin typeface="宋体"/>
                        </a:rPr>
                        <a:t>医疗保健</a:t>
                      </a:r>
                    </a:p>
                  </a:txBody>
                  <a:tcPr marL="9525" marR="9525" marT="9525"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85786" y="142852"/>
            <a:ext cx="5929354" cy="523220"/>
          </a:xfrm>
          <a:prstGeom prst="rect">
            <a:avLst/>
          </a:prstGeom>
        </p:spPr>
        <p:txBody>
          <a:bodyPr wrap="squar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月成交额排名前十的个股（协议）</a:t>
            </a:r>
            <a:endParaRPr lang="zh-CN" altLang="en-US" sz="2800" dirty="0"/>
          </a:p>
        </p:txBody>
      </p:sp>
      <p:graphicFrame>
        <p:nvGraphicFramePr>
          <p:cNvPr id="7" name="内容占位符 6"/>
          <p:cNvGraphicFramePr>
            <a:graphicFrameLocks noGrp="1"/>
          </p:cNvGraphicFramePr>
          <p:nvPr>
            <p:ph idx="4294967295"/>
          </p:nvPr>
        </p:nvGraphicFramePr>
        <p:xfrm>
          <a:off x="571472" y="1857364"/>
          <a:ext cx="8143930" cy="4143403"/>
        </p:xfrm>
        <a:graphic>
          <a:graphicData uri="http://schemas.openxmlformats.org/drawingml/2006/table">
            <a:tbl>
              <a:tblPr firstRow="1" bandRow="1">
                <a:tableStyleId>{5C22544A-7EE6-4342-B048-85BDC9FD1C3A}</a:tableStyleId>
              </a:tblPr>
              <a:tblGrid>
                <a:gridCol w="1628786"/>
                <a:gridCol w="1628786"/>
                <a:gridCol w="1628786"/>
                <a:gridCol w="1628786"/>
                <a:gridCol w="1628786"/>
              </a:tblGrid>
              <a:tr h="376673">
                <a:tc>
                  <a:txBody>
                    <a:bodyPr/>
                    <a:lstStyle/>
                    <a:p>
                      <a:pPr algn="ctr" fontAlgn="ctr"/>
                      <a:r>
                        <a:rPr lang="zh-CN" altLang="en-US" sz="1100" b="1" i="0" u="none" strike="noStrike" dirty="0">
                          <a:solidFill>
                            <a:schemeClr val="bg1"/>
                          </a:solidFill>
                          <a:latin typeface="宋体"/>
                        </a:rPr>
                        <a:t>证券代码</a:t>
                      </a:r>
                    </a:p>
                  </a:txBody>
                  <a:tcPr marL="9525" marR="9525" marT="9525" marB="0" anchor="ctr"/>
                </a:tc>
                <a:tc>
                  <a:txBody>
                    <a:bodyPr/>
                    <a:lstStyle/>
                    <a:p>
                      <a:pPr algn="ctr" fontAlgn="ctr"/>
                      <a:r>
                        <a:rPr lang="zh-CN" altLang="en-US" sz="1100" b="1" i="0" u="none" strike="noStrike">
                          <a:solidFill>
                            <a:schemeClr val="bg1"/>
                          </a:solidFill>
                          <a:latin typeface="宋体"/>
                        </a:rPr>
                        <a:t>证券名称</a:t>
                      </a:r>
                    </a:p>
                  </a:txBody>
                  <a:tcPr marL="9525" marR="9525" marT="9525" marB="0" anchor="ctr"/>
                </a:tc>
                <a:tc>
                  <a:txBody>
                    <a:bodyPr/>
                    <a:lstStyle/>
                    <a:p>
                      <a:pPr algn="ctr" fontAlgn="ctr"/>
                      <a:r>
                        <a:rPr lang="zh-CN" altLang="en-US" sz="1100" b="1" i="0" u="none" strike="noStrike">
                          <a:solidFill>
                            <a:schemeClr val="bg1"/>
                          </a:solidFill>
                          <a:latin typeface="宋体"/>
                        </a:rPr>
                        <a:t>成交额</a:t>
                      </a:r>
                      <a:r>
                        <a:rPr lang="en-US" altLang="zh-CN" sz="1100" b="1" i="0" u="none" strike="noStrike">
                          <a:solidFill>
                            <a:schemeClr val="bg1"/>
                          </a:solidFill>
                          <a:latin typeface="宋体"/>
                        </a:rPr>
                        <a:t>(</a:t>
                      </a:r>
                      <a:r>
                        <a:rPr lang="zh-CN" altLang="en-US" sz="1100" b="1" i="0" u="none" strike="noStrike">
                          <a:solidFill>
                            <a:schemeClr val="bg1"/>
                          </a:solidFill>
                          <a:latin typeface="宋体"/>
                        </a:rPr>
                        <a:t>万元</a:t>
                      </a:r>
                      <a:r>
                        <a:rPr lang="en-US" altLang="zh-CN" sz="1100" b="1" i="0" u="none" strike="noStrike">
                          <a:solidFill>
                            <a:schemeClr val="bg1"/>
                          </a:solidFill>
                          <a:latin typeface="宋体"/>
                        </a:rPr>
                        <a:t>)</a:t>
                      </a:r>
                    </a:p>
                  </a:txBody>
                  <a:tcPr marL="9525" marR="9525" marT="9525" marB="0" anchor="ctr"/>
                </a:tc>
                <a:tc>
                  <a:txBody>
                    <a:bodyPr/>
                    <a:lstStyle/>
                    <a:p>
                      <a:pPr algn="ctr" fontAlgn="ctr"/>
                      <a:r>
                        <a:rPr lang="zh-CN" altLang="en-US" sz="1100" b="1" i="0" u="none" strike="noStrike">
                          <a:solidFill>
                            <a:schemeClr val="bg1"/>
                          </a:solidFill>
                          <a:latin typeface="宋体"/>
                        </a:rPr>
                        <a:t>成交量</a:t>
                      </a:r>
                      <a:r>
                        <a:rPr lang="en-US" altLang="zh-CN" sz="1100" b="1" i="0" u="none" strike="noStrike">
                          <a:solidFill>
                            <a:schemeClr val="bg1"/>
                          </a:solidFill>
                          <a:latin typeface="宋体"/>
                        </a:rPr>
                        <a:t>(</a:t>
                      </a:r>
                      <a:r>
                        <a:rPr lang="zh-CN" altLang="en-US" sz="1100" b="1" i="0" u="none" strike="noStrike">
                          <a:solidFill>
                            <a:schemeClr val="bg1"/>
                          </a:solidFill>
                          <a:latin typeface="宋体"/>
                        </a:rPr>
                        <a:t>万股</a:t>
                      </a:r>
                      <a:r>
                        <a:rPr lang="en-US" altLang="zh-CN" sz="1100" b="1" i="0" u="none" strike="noStrike">
                          <a:solidFill>
                            <a:schemeClr val="bg1"/>
                          </a:solidFill>
                          <a:latin typeface="宋体"/>
                        </a:rPr>
                        <a:t>)</a:t>
                      </a:r>
                    </a:p>
                  </a:txBody>
                  <a:tcPr marL="9525" marR="9525" marT="9525" marB="0" anchor="ctr"/>
                </a:tc>
                <a:tc>
                  <a:txBody>
                    <a:bodyPr/>
                    <a:lstStyle/>
                    <a:p>
                      <a:pPr algn="ctr" fontAlgn="ctr"/>
                      <a:r>
                        <a:rPr lang="zh-CN" altLang="en-US" sz="1100" b="1" i="0" u="none" strike="noStrike" dirty="0">
                          <a:solidFill>
                            <a:schemeClr val="bg1"/>
                          </a:solidFill>
                          <a:latin typeface="宋体"/>
                        </a:rPr>
                        <a:t>证监会行业</a:t>
                      </a:r>
                    </a:p>
                  </a:txBody>
                  <a:tcPr marL="9525" marR="9525" marT="9525" marB="0" anchor="ctr"/>
                </a:tc>
              </a:tr>
              <a:tr h="376673">
                <a:tc>
                  <a:txBody>
                    <a:bodyPr/>
                    <a:lstStyle/>
                    <a:p>
                      <a:pPr algn="ctr" fontAlgn="ctr"/>
                      <a:r>
                        <a:rPr lang="en-US" sz="1100" b="0" i="0" u="none" strike="noStrike">
                          <a:solidFill>
                            <a:srgbClr val="000000"/>
                          </a:solidFill>
                          <a:latin typeface="宋体"/>
                        </a:rPr>
                        <a:t>832970.OC</a:t>
                      </a:r>
                    </a:p>
                  </a:txBody>
                  <a:tcPr marL="9525" marR="9525" marT="9525" marB="0" anchor="ctr"/>
                </a:tc>
                <a:tc>
                  <a:txBody>
                    <a:bodyPr/>
                    <a:lstStyle/>
                    <a:p>
                      <a:pPr algn="ctr" fontAlgn="ctr"/>
                      <a:r>
                        <a:rPr lang="zh-CN" altLang="en-US" sz="1100" b="0" i="0" u="none" strike="noStrike">
                          <a:solidFill>
                            <a:srgbClr val="000000"/>
                          </a:solidFill>
                          <a:latin typeface="宋体"/>
                        </a:rPr>
                        <a:t>东海证券</a:t>
                      </a:r>
                    </a:p>
                  </a:txBody>
                  <a:tcPr marL="9525" marR="9525" marT="9525" marB="0" anchor="ctr"/>
                </a:tc>
                <a:tc>
                  <a:txBody>
                    <a:bodyPr/>
                    <a:lstStyle/>
                    <a:p>
                      <a:pPr algn="ctr" fontAlgn="ctr"/>
                      <a:r>
                        <a:rPr lang="en-US" altLang="zh-CN" sz="1100" b="0" i="0" u="none" strike="noStrike">
                          <a:solidFill>
                            <a:srgbClr val="000000"/>
                          </a:solidFill>
                          <a:latin typeface="宋体"/>
                        </a:rPr>
                        <a:t>83,121.49</a:t>
                      </a:r>
                    </a:p>
                  </a:txBody>
                  <a:tcPr marL="9525" marR="9525" marT="9525" marB="0" anchor="ctr"/>
                </a:tc>
                <a:tc>
                  <a:txBody>
                    <a:bodyPr/>
                    <a:lstStyle/>
                    <a:p>
                      <a:pPr algn="ctr" fontAlgn="ctr"/>
                      <a:r>
                        <a:rPr lang="en-US" altLang="zh-CN" sz="1100" b="0" i="0" u="none" strike="noStrike">
                          <a:solidFill>
                            <a:srgbClr val="000000"/>
                          </a:solidFill>
                          <a:latin typeface="宋体"/>
                        </a:rPr>
                        <a:t>12,001.30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831199.OC</a:t>
                      </a:r>
                    </a:p>
                  </a:txBody>
                  <a:tcPr marL="9525" marR="9525" marT="9525" marB="0" anchor="ctr"/>
                </a:tc>
                <a:tc>
                  <a:txBody>
                    <a:bodyPr/>
                    <a:lstStyle/>
                    <a:p>
                      <a:pPr algn="ctr" fontAlgn="ctr"/>
                      <a:r>
                        <a:rPr lang="zh-CN" altLang="en-US" sz="1100" b="0" i="0" u="none" strike="noStrike">
                          <a:solidFill>
                            <a:srgbClr val="000000"/>
                          </a:solidFill>
                          <a:latin typeface="宋体"/>
                        </a:rPr>
                        <a:t>海博小贷</a:t>
                      </a:r>
                    </a:p>
                  </a:txBody>
                  <a:tcPr marL="9525" marR="9525" marT="9525" marB="0" anchor="ctr"/>
                </a:tc>
                <a:tc>
                  <a:txBody>
                    <a:bodyPr/>
                    <a:lstStyle/>
                    <a:p>
                      <a:pPr algn="ctr" fontAlgn="ctr"/>
                      <a:r>
                        <a:rPr lang="en-US" altLang="zh-CN" sz="1100" b="0" i="0" u="none" strike="noStrike">
                          <a:solidFill>
                            <a:srgbClr val="000000"/>
                          </a:solidFill>
                          <a:latin typeface="宋体"/>
                        </a:rPr>
                        <a:t>44,778.00</a:t>
                      </a:r>
                    </a:p>
                  </a:txBody>
                  <a:tcPr marL="9525" marR="9525" marT="9525" marB="0" anchor="ctr"/>
                </a:tc>
                <a:tc>
                  <a:txBody>
                    <a:bodyPr/>
                    <a:lstStyle/>
                    <a:p>
                      <a:pPr algn="ctr" fontAlgn="ctr"/>
                      <a:r>
                        <a:rPr lang="en-US" altLang="zh-CN" sz="1100" b="0" i="0" u="none" strike="noStrike">
                          <a:solidFill>
                            <a:srgbClr val="000000"/>
                          </a:solidFill>
                          <a:latin typeface="宋体"/>
                        </a:rPr>
                        <a:t>32,710.00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833044.OC</a:t>
                      </a:r>
                    </a:p>
                  </a:txBody>
                  <a:tcPr marL="9525" marR="9525" marT="9525" marB="0" anchor="ctr"/>
                </a:tc>
                <a:tc>
                  <a:txBody>
                    <a:bodyPr/>
                    <a:lstStyle/>
                    <a:p>
                      <a:pPr algn="ctr" fontAlgn="ctr"/>
                      <a:r>
                        <a:rPr lang="zh-CN" altLang="en-US" sz="1100" b="0" i="0" u="none" strike="noStrike">
                          <a:solidFill>
                            <a:srgbClr val="000000"/>
                          </a:solidFill>
                          <a:latin typeface="宋体"/>
                        </a:rPr>
                        <a:t>硅谷天堂</a:t>
                      </a:r>
                    </a:p>
                  </a:txBody>
                  <a:tcPr marL="9525" marR="9525" marT="9525" marB="0" anchor="ctr"/>
                </a:tc>
                <a:tc>
                  <a:txBody>
                    <a:bodyPr/>
                    <a:lstStyle/>
                    <a:p>
                      <a:pPr algn="ctr" fontAlgn="ctr"/>
                      <a:r>
                        <a:rPr lang="en-US" altLang="zh-CN" sz="1100" b="0" i="0" u="none" strike="noStrike">
                          <a:solidFill>
                            <a:srgbClr val="000000"/>
                          </a:solidFill>
                          <a:latin typeface="宋体"/>
                        </a:rPr>
                        <a:t>33,754.74</a:t>
                      </a:r>
                    </a:p>
                  </a:txBody>
                  <a:tcPr marL="9525" marR="9525" marT="9525" marB="0" anchor="ctr"/>
                </a:tc>
                <a:tc>
                  <a:txBody>
                    <a:bodyPr/>
                    <a:lstStyle/>
                    <a:p>
                      <a:pPr algn="ctr" fontAlgn="ctr"/>
                      <a:r>
                        <a:rPr lang="en-US" altLang="zh-CN" sz="1100" b="0" i="0" u="none" strike="noStrike">
                          <a:solidFill>
                            <a:srgbClr val="000000"/>
                          </a:solidFill>
                          <a:latin typeface="宋体"/>
                        </a:rPr>
                        <a:t>1,692.80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832168.OC</a:t>
                      </a:r>
                    </a:p>
                  </a:txBody>
                  <a:tcPr marL="9525" marR="9525" marT="9525" marB="0" anchor="ctr"/>
                </a:tc>
                <a:tc>
                  <a:txBody>
                    <a:bodyPr/>
                    <a:lstStyle/>
                    <a:p>
                      <a:pPr algn="ctr" fontAlgn="ctr"/>
                      <a:r>
                        <a:rPr lang="zh-CN" altLang="en-US" sz="1100" b="0" i="0" u="none" strike="noStrike">
                          <a:solidFill>
                            <a:srgbClr val="000000"/>
                          </a:solidFill>
                          <a:latin typeface="宋体"/>
                        </a:rPr>
                        <a:t>中科招商</a:t>
                      </a:r>
                    </a:p>
                  </a:txBody>
                  <a:tcPr marL="9525" marR="9525" marT="9525" marB="0" anchor="ctr"/>
                </a:tc>
                <a:tc>
                  <a:txBody>
                    <a:bodyPr/>
                    <a:lstStyle/>
                    <a:p>
                      <a:pPr algn="ctr" fontAlgn="ctr"/>
                      <a:r>
                        <a:rPr lang="en-US" altLang="zh-CN" sz="1100" b="0" i="0" u="none" strike="noStrike">
                          <a:solidFill>
                            <a:srgbClr val="000000"/>
                          </a:solidFill>
                          <a:latin typeface="宋体"/>
                        </a:rPr>
                        <a:t>32,088.54</a:t>
                      </a:r>
                    </a:p>
                  </a:txBody>
                  <a:tcPr marL="9525" marR="9525" marT="9525" marB="0" anchor="ctr"/>
                </a:tc>
                <a:tc>
                  <a:txBody>
                    <a:bodyPr/>
                    <a:lstStyle/>
                    <a:p>
                      <a:pPr algn="ctr" fontAlgn="ctr"/>
                      <a:r>
                        <a:rPr lang="en-US" altLang="zh-CN" sz="1100" b="0" i="0" u="none" strike="noStrike">
                          <a:solidFill>
                            <a:srgbClr val="000000"/>
                          </a:solidFill>
                          <a:latin typeface="宋体"/>
                        </a:rPr>
                        <a:t>1,410.20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833677.OC</a:t>
                      </a:r>
                    </a:p>
                  </a:txBody>
                  <a:tcPr marL="9525" marR="9525" marT="9525" marB="0" anchor="ctr"/>
                </a:tc>
                <a:tc>
                  <a:txBody>
                    <a:bodyPr/>
                    <a:lstStyle/>
                    <a:p>
                      <a:pPr algn="ctr" fontAlgn="ctr"/>
                      <a:r>
                        <a:rPr lang="zh-CN" altLang="en-US" sz="1100" b="0" i="0" u="none" strike="noStrike">
                          <a:solidFill>
                            <a:srgbClr val="000000"/>
                          </a:solidFill>
                          <a:latin typeface="宋体"/>
                        </a:rPr>
                        <a:t>芯能科技</a:t>
                      </a:r>
                    </a:p>
                  </a:txBody>
                  <a:tcPr marL="9525" marR="9525" marT="9525" marB="0" anchor="ctr"/>
                </a:tc>
                <a:tc>
                  <a:txBody>
                    <a:bodyPr/>
                    <a:lstStyle/>
                    <a:p>
                      <a:pPr algn="ctr" fontAlgn="ctr"/>
                      <a:r>
                        <a:rPr lang="en-US" altLang="zh-CN" sz="1100" b="0" i="0" u="none" strike="noStrike">
                          <a:solidFill>
                            <a:srgbClr val="000000"/>
                          </a:solidFill>
                          <a:latin typeface="宋体"/>
                        </a:rPr>
                        <a:t>31,034.24</a:t>
                      </a:r>
                    </a:p>
                  </a:txBody>
                  <a:tcPr marL="9525" marR="9525" marT="9525" marB="0" anchor="ctr"/>
                </a:tc>
                <a:tc>
                  <a:txBody>
                    <a:bodyPr/>
                    <a:lstStyle/>
                    <a:p>
                      <a:pPr algn="ctr" fontAlgn="ctr"/>
                      <a:r>
                        <a:rPr lang="en-US" altLang="zh-CN" sz="1100" b="0" i="0" u="none" strike="noStrike">
                          <a:solidFill>
                            <a:srgbClr val="000000"/>
                          </a:solidFill>
                          <a:latin typeface="宋体"/>
                        </a:rPr>
                        <a:t>2,638.30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430193.OC</a:t>
                      </a:r>
                    </a:p>
                  </a:txBody>
                  <a:tcPr marL="9525" marR="9525" marT="9525" marB="0" anchor="ctr"/>
                </a:tc>
                <a:tc>
                  <a:txBody>
                    <a:bodyPr/>
                    <a:lstStyle/>
                    <a:p>
                      <a:pPr algn="ctr" fontAlgn="ctr"/>
                      <a:r>
                        <a:rPr lang="zh-CN" altLang="en-US" sz="1100" b="0" i="0" u="none" strike="noStrike">
                          <a:solidFill>
                            <a:srgbClr val="000000"/>
                          </a:solidFill>
                          <a:latin typeface="宋体"/>
                        </a:rPr>
                        <a:t>微传播</a:t>
                      </a:r>
                    </a:p>
                  </a:txBody>
                  <a:tcPr marL="9525" marR="9525" marT="9525" marB="0" anchor="ctr"/>
                </a:tc>
                <a:tc>
                  <a:txBody>
                    <a:bodyPr/>
                    <a:lstStyle/>
                    <a:p>
                      <a:pPr algn="ctr" fontAlgn="ctr"/>
                      <a:r>
                        <a:rPr lang="en-US" altLang="zh-CN" sz="1100" b="0" i="0" u="none" strike="noStrike">
                          <a:solidFill>
                            <a:srgbClr val="000000"/>
                          </a:solidFill>
                          <a:latin typeface="宋体"/>
                        </a:rPr>
                        <a:t>23,626.50</a:t>
                      </a:r>
                    </a:p>
                  </a:txBody>
                  <a:tcPr marL="9525" marR="9525" marT="9525" marB="0" anchor="ctr"/>
                </a:tc>
                <a:tc>
                  <a:txBody>
                    <a:bodyPr/>
                    <a:lstStyle/>
                    <a:p>
                      <a:pPr algn="ctr" fontAlgn="ctr"/>
                      <a:r>
                        <a:rPr lang="en-US" altLang="zh-CN" sz="1100" b="0" i="0" u="none" strike="noStrike">
                          <a:solidFill>
                            <a:srgbClr val="000000"/>
                          </a:solidFill>
                          <a:latin typeface="宋体"/>
                        </a:rPr>
                        <a:t>1,172.00</a:t>
                      </a:r>
                    </a:p>
                  </a:txBody>
                  <a:tcPr marL="9525" marR="9525" marT="9525" marB="0" anchor="ctr"/>
                </a:tc>
                <a:tc>
                  <a:txBody>
                    <a:bodyPr/>
                    <a:lstStyle/>
                    <a:p>
                      <a:pPr algn="ctr" fontAlgn="ctr"/>
                      <a:r>
                        <a:rPr lang="zh-CN" altLang="en-US" sz="1100" b="0" i="0" u="none" strike="noStrike">
                          <a:solidFill>
                            <a:srgbClr val="000000"/>
                          </a:solidFill>
                          <a:latin typeface="宋体"/>
                        </a:rPr>
                        <a:t>信息技术</a:t>
                      </a:r>
                    </a:p>
                  </a:txBody>
                  <a:tcPr marL="9525" marR="9525" marT="9525" marB="0" anchor="ctr"/>
                </a:tc>
              </a:tr>
              <a:tr h="376673">
                <a:tc>
                  <a:txBody>
                    <a:bodyPr/>
                    <a:lstStyle/>
                    <a:p>
                      <a:pPr algn="ctr" fontAlgn="ctr"/>
                      <a:r>
                        <a:rPr lang="en-US" sz="1100" b="0" i="0" u="none" strike="noStrike">
                          <a:solidFill>
                            <a:srgbClr val="000000"/>
                          </a:solidFill>
                          <a:latin typeface="宋体"/>
                        </a:rPr>
                        <a:t>834089.OC</a:t>
                      </a:r>
                    </a:p>
                  </a:txBody>
                  <a:tcPr marL="9525" marR="9525" marT="9525" marB="0" anchor="ctr"/>
                </a:tc>
                <a:tc>
                  <a:txBody>
                    <a:bodyPr/>
                    <a:lstStyle/>
                    <a:p>
                      <a:pPr algn="ctr" fontAlgn="ctr"/>
                      <a:r>
                        <a:rPr lang="zh-CN" altLang="en-US" sz="1100" b="0" i="0" u="none" strike="noStrike">
                          <a:solidFill>
                            <a:srgbClr val="000000"/>
                          </a:solidFill>
                          <a:latin typeface="宋体"/>
                        </a:rPr>
                        <a:t>浙商创投</a:t>
                      </a:r>
                    </a:p>
                  </a:txBody>
                  <a:tcPr marL="9525" marR="9525" marT="9525" marB="0" anchor="ctr"/>
                </a:tc>
                <a:tc>
                  <a:txBody>
                    <a:bodyPr/>
                    <a:lstStyle/>
                    <a:p>
                      <a:pPr algn="ctr" fontAlgn="ctr"/>
                      <a:r>
                        <a:rPr lang="en-US" altLang="zh-CN" sz="1100" b="0" i="0" u="none" strike="noStrike">
                          <a:solidFill>
                            <a:srgbClr val="000000"/>
                          </a:solidFill>
                          <a:latin typeface="宋体"/>
                        </a:rPr>
                        <a:t>17,093.02</a:t>
                      </a:r>
                    </a:p>
                  </a:txBody>
                  <a:tcPr marL="9525" marR="9525" marT="9525" marB="0" anchor="ctr"/>
                </a:tc>
                <a:tc>
                  <a:txBody>
                    <a:bodyPr/>
                    <a:lstStyle/>
                    <a:p>
                      <a:pPr algn="ctr" fontAlgn="ctr"/>
                      <a:r>
                        <a:rPr lang="en-US" altLang="zh-CN" sz="1100" b="0" i="0" u="none" strike="noStrike">
                          <a:solidFill>
                            <a:srgbClr val="000000"/>
                          </a:solidFill>
                          <a:latin typeface="宋体"/>
                        </a:rPr>
                        <a:t>1,513.70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832666.OC</a:t>
                      </a:r>
                    </a:p>
                  </a:txBody>
                  <a:tcPr marL="9525" marR="9525" marT="9525" marB="0" anchor="ctr"/>
                </a:tc>
                <a:tc>
                  <a:txBody>
                    <a:bodyPr/>
                    <a:lstStyle/>
                    <a:p>
                      <a:pPr algn="ctr" fontAlgn="ctr"/>
                      <a:r>
                        <a:rPr lang="zh-CN" altLang="en-US" sz="1100" b="0" i="0" u="none" strike="noStrike">
                          <a:solidFill>
                            <a:srgbClr val="000000"/>
                          </a:solidFill>
                          <a:latin typeface="宋体"/>
                        </a:rPr>
                        <a:t>齐鲁银行</a:t>
                      </a:r>
                    </a:p>
                  </a:txBody>
                  <a:tcPr marL="9525" marR="9525" marT="9525" marB="0" anchor="ctr"/>
                </a:tc>
                <a:tc>
                  <a:txBody>
                    <a:bodyPr/>
                    <a:lstStyle/>
                    <a:p>
                      <a:pPr algn="ctr" fontAlgn="ctr"/>
                      <a:r>
                        <a:rPr lang="en-US" altLang="zh-CN" sz="1100" b="0" i="0" u="none" strike="noStrike">
                          <a:solidFill>
                            <a:srgbClr val="000000"/>
                          </a:solidFill>
                          <a:latin typeface="宋体"/>
                        </a:rPr>
                        <a:t>16,971.53</a:t>
                      </a:r>
                    </a:p>
                  </a:txBody>
                  <a:tcPr marL="9525" marR="9525" marT="9525" marB="0" anchor="ctr"/>
                </a:tc>
                <a:tc>
                  <a:txBody>
                    <a:bodyPr/>
                    <a:lstStyle/>
                    <a:p>
                      <a:pPr algn="ctr" fontAlgn="ctr"/>
                      <a:r>
                        <a:rPr lang="en-US" altLang="zh-CN" sz="1100" b="0" i="0" u="none" strike="noStrike">
                          <a:solidFill>
                            <a:srgbClr val="000000"/>
                          </a:solidFill>
                          <a:latin typeface="宋体"/>
                        </a:rPr>
                        <a:t>5,574.23</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832792.OC</a:t>
                      </a:r>
                    </a:p>
                  </a:txBody>
                  <a:tcPr marL="9525" marR="9525" marT="9525" marB="0" anchor="ctr"/>
                </a:tc>
                <a:tc>
                  <a:txBody>
                    <a:bodyPr/>
                    <a:lstStyle/>
                    <a:p>
                      <a:pPr algn="ctr" fontAlgn="ctr"/>
                      <a:r>
                        <a:rPr lang="zh-CN" altLang="en-US" sz="1100" b="0" i="0" u="none" strike="noStrike">
                          <a:solidFill>
                            <a:srgbClr val="000000"/>
                          </a:solidFill>
                          <a:latin typeface="宋体"/>
                        </a:rPr>
                        <a:t>鹿城银行</a:t>
                      </a:r>
                    </a:p>
                  </a:txBody>
                  <a:tcPr marL="9525" marR="9525" marT="9525" marB="0" anchor="ctr"/>
                </a:tc>
                <a:tc>
                  <a:txBody>
                    <a:bodyPr/>
                    <a:lstStyle/>
                    <a:p>
                      <a:pPr algn="ctr" fontAlgn="ctr"/>
                      <a:r>
                        <a:rPr lang="en-US" altLang="zh-CN" sz="1100" b="0" i="0" u="none" strike="noStrike">
                          <a:solidFill>
                            <a:srgbClr val="000000"/>
                          </a:solidFill>
                          <a:latin typeface="宋体"/>
                        </a:rPr>
                        <a:t>16,816.27</a:t>
                      </a:r>
                    </a:p>
                  </a:txBody>
                  <a:tcPr marL="9525" marR="9525" marT="9525" marB="0" anchor="ctr"/>
                </a:tc>
                <a:tc>
                  <a:txBody>
                    <a:bodyPr/>
                    <a:lstStyle/>
                    <a:p>
                      <a:pPr algn="ctr" fontAlgn="ctr"/>
                      <a:r>
                        <a:rPr lang="en-US" altLang="zh-CN" sz="1100" b="0" i="0" u="none" strike="noStrike">
                          <a:solidFill>
                            <a:srgbClr val="000000"/>
                          </a:solidFill>
                          <a:latin typeface="宋体"/>
                        </a:rPr>
                        <a:t>2,619.70</a:t>
                      </a:r>
                    </a:p>
                  </a:txBody>
                  <a:tcPr marL="9525" marR="9525" marT="9525" marB="0" anchor="ctr"/>
                </a:tc>
                <a:tc>
                  <a:txBody>
                    <a:bodyPr/>
                    <a:lstStyle/>
                    <a:p>
                      <a:pPr algn="ctr" fontAlgn="ctr"/>
                      <a:r>
                        <a:rPr lang="zh-CN" altLang="en-US" sz="1100" b="0" i="0" u="none" strike="noStrike">
                          <a:solidFill>
                            <a:srgbClr val="000000"/>
                          </a:solidFill>
                          <a:latin typeface="宋体"/>
                        </a:rPr>
                        <a:t>金融</a:t>
                      </a:r>
                    </a:p>
                  </a:txBody>
                  <a:tcPr marL="9525" marR="9525" marT="9525" marB="0" anchor="ctr"/>
                </a:tc>
              </a:tr>
              <a:tr h="376673">
                <a:tc>
                  <a:txBody>
                    <a:bodyPr/>
                    <a:lstStyle/>
                    <a:p>
                      <a:pPr algn="ctr" fontAlgn="ctr"/>
                      <a:r>
                        <a:rPr lang="en-US" sz="1100" b="0" i="0" u="none" strike="noStrike">
                          <a:solidFill>
                            <a:srgbClr val="000000"/>
                          </a:solidFill>
                          <a:latin typeface="宋体"/>
                        </a:rPr>
                        <a:t>832705.OC</a:t>
                      </a:r>
                    </a:p>
                  </a:txBody>
                  <a:tcPr marL="9525" marR="9525" marT="9525" marB="0" anchor="ctr"/>
                </a:tc>
                <a:tc>
                  <a:txBody>
                    <a:bodyPr/>
                    <a:lstStyle/>
                    <a:p>
                      <a:pPr algn="ctr" fontAlgn="ctr"/>
                      <a:r>
                        <a:rPr lang="zh-CN" altLang="en-US" sz="1100" b="0" i="0" u="none" strike="noStrike">
                          <a:solidFill>
                            <a:srgbClr val="000000"/>
                          </a:solidFill>
                          <a:latin typeface="宋体"/>
                        </a:rPr>
                        <a:t>达瑞生物</a:t>
                      </a:r>
                    </a:p>
                  </a:txBody>
                  <a:tcPr marL="9525" marR="9525" marT="9525" marB="0" anchor="ctr"/>
                </a:tc>
                <a:tc>
                  <a:txBody>
                    <a:bodyPr/>
                    <a:lstStyle/>
                    <a:p>
                      <a:pPr algn="ctr" fontAlgn="ctr"/>
                      <a:r>
                        <a:rPr lang="en-US" altLang="zh-CN" sz="1100" b="0" i="0" u="none" strike="noStrike">
                          <a:solidFill>
                            <a:srgbClr val="000000"/>
                          </a:solidFill>
                          <a:latin typeface="宋体"/>
                        </a:rPr>
                        <a:t>13,891.72</a:t>
                      </a:r>
                    </a:p>
                  </a:txBody>
                  <a:tcPr marL="9525" marR="9525" marT="9525" marB="0" anchor="ctr"/>
                </a:tc>
                <a:tc>
                  <a:txBody>
                    <a:bodyPr/>
                    <a:lstStyle/>
                    <a:p>
                      <a:pPr algn="ctr" fontAlgn="ctr"/>
                      <a:r>
                        <a:rPr lang="en-US" altLang="zh-CN" sz="1100" b="0" i="0" u="none" strike="noStrike">
                          <a:solidFill>
                            <a:srgbClr val="000000"/>
                          </a:solidFill>
                          <a:latin typeface="宋体"/>
                        </a:rPr>
                        <a:t>175.60</a:t>
                      </a:r>
                    </a:p>
                  </a:txBody>
                  <a:tcPr marL="9525" marR="9525" marT="9525" marB="0" anchor="ctr"/>
                </a:tc>
                <a:tc>
                  <a:txBody>
                    <a:bodyPr/>
                    <a:lstStyle/>
                    <a:p>
                      <a:pPr algn="ctr" fontAlgn="ctr"/>
                      <a:r>
                        <a:rPr lang="zh-CN" altLang="en-US" sz="1100" b="0" i="0" u="none" strike="noStrike" dirty="0">
                          <a:solidFill>
                            <a:srgbClr val="000000"/>
                          </a:solidFill>
                          <a:latin typeface="宋体"/>
                        </a:rPr>
                        <a:t>医疗保健</a:t>
                      </a:r>
                    </a:p>
                  </a:txBody>
                  <a:tcPr marL="9525" marR="9525" marT="9525" marB="0"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1143000" y="642918"/>
            <a:ext cx="8001000" cy="1143000"/>
          </a:xfrm>
          <a:prstGeom prst="rect">
            <a:avLst/>
          </a:prstGeom>
        </p:spPr>
        <p:txBody>
          <a:bodyPr/>
          <a:lstStyle/>
          <a:p>
            <a:pPr algn="l"/>
            <a:r>
              <a:rPr lang="zh-CN" altLang="en-US" sz="1800" b="1" dirty="0" smtClean="0">
                <a:latin typeface="宋体" charset="-122"/>
              </a:rPr>
              <a:t>整体看，</a:t>
            </a:r>
            <a:r>
              <a:rPr lang="en-US" altLang="zh-CN" sz="1800" b="1" dirty="0" smtClean="0">
                <a:latin typeface="宋体" charset="-122"/>
              </a:rPr>
              <a:t>11</a:t>
            </a:r>
            <a:r>
              <a:rPr lang="zh-CN" altLang="en-US" sz="1800" b="1" dirty="0" smtClean="0">
                <a:latin typeface="宋体" charset="-122"/>
              </a:rPr>
              <a:t>月份二级市场表现，以上涨和持平为主，上涨的达到了</a:t>
            </a:r>
            <a:r>
              <a:rPr lang="en-US" altLang="zh-CN" sz="1800" b="1" dirty="0" smtClean="0">
                <a:latin typeface="宋体" charset="-122"/>
              </a:rPr>
              <a:t>738</a:t>
            </a:r>
            <a:r>
              <a:rPr lang="zh-CN" altLang="en-US" sz="1800" b="1" dirty="0" smtClean="0">
                <a:latin typeface="宋体" charset="-122"/>
              </a:rPr>
              <a:t>家。而分做市、协议来看，做市转让方面，上涨占大多数，比例超过</a:t>
            </a:r>
            <a:r>
              <a:rPr lang="en-US" altLang="zh-CN" sz="1800" b="1" dirty="0" smtClean="0">
                <a:latin typeface="宋体" charset="-122"/>
              </a:rPr>
              <a:t>48.14%</a:t>
            </a:r>
            <a:r>
              <a:rPr lang="zh-CN" altLang="en-US" sz="1800" b="1" dirty="0" smtClean="0">
                <a:latin typeface="宋体" charset="-122"/>
              </a:rPr>
              <a:t>，而协议转让方面，持平占大多数，达到了</a:t>
            </a:r>
            <a:r>
              <a:rPr lang="en-US" altLang="zh-CN" sz="1800" b="1" dirty="0" smtClean="0">
                <a:latin typeface="宋体" charset="-122"/>
              </a:rPr>
              <a:t>59.35%</a:t>
            </a:r>
            <a:r>
              <a:rPr lang="zh-CN" altLang="en-US" sz="1800" b="1" dirty="0" smtClean="0">
                <a:latin typeface="宋体" charset="-122"/>
              </a:rPr>
              <a:t>左右。</a:t>
            </a:r>
            <a:endParaRPr lang="zh-CN" altLang="en-US" sz="1800" dirty="0"/>
          </a:p>
        </p:txBody>
      </p:sp>
      <p:sp>
        <p:nvSpPr>
          <p:cNvPr id="10" name="矩形 9"/>
          <p:cNvSpPr/>
          <p:nvPr/>
        </p:nvSpPr>
        <p:spPr>
          <a:xfrm>
            <a:off x="785786" y="142852"/>
            <a:ext cx="3432350" cy="523220"/>
          </a:xfrm>
          <a:prstGeom prst="rect">
            <a:avLst/>
          </a:prstGeom>
        </p:spPr>
        <p:txBody>
          <a:bodyPr wrap="none">
            <a:spAutoFit/>
          </a:bodyPr>
          <a:lstStyle/>
          <a:p>
            <a:r>
              <a:rPr lang="en-US" altLang="zh-CN" sz="2800" b="1" dirty="0" smtClean="0">
                <a:latin typeface="黑体" pitchFamily="2" charset="-122"/>
                <a:ea typeface="黑体" pitchFamily="2" charset="-122"/>
              </a:rPr>
              <a:t>11</a:t>
            </a:r>
            <a:r>
              <a:rPr lang="zh-CN" altLang="en-US" sz="2800" b="1" dirty="0" smtClean="0">
                <a:latin typeface="黑体" pitchFamily="2" charset="-122"/>
                <a:ea typeface="黑体" pitchFamily="2" charset="-122"/>
              </a:rPr>
              <a:t>月新三板涨跌概况</a:t>
            </a:r>
            <a:endParaRPr lang="zh-CN" altLang="en-US" sz="2800" dirty="0"/>
          </a:p>
        </p:txBody>
      </p:sp>
      <p:graphicFrame>
        <p:nvGraphicFramePr>
          <p:cNvPr id="6" name="图表 5"/>
          <p:cNvGraphicFramePr/>
          <p:nvPr/>
        </p:nvGraphicFramePr>
        <p:xfrm>
          <a:off x="4572000" y="2000240"/>
          <a:ext cx="4572000" cy="36242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428596" y="2071678"/>
          <a:ext cx="4572000"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1_Wi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nd">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i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i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i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i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i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i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i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i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i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i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i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pt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_券商投行123 (2)</Template>
  <TotalTime>3835</TotalTime>
  <Words>1259</Words>
  <Application>Microsoft Office PowerPoint</Application>
  <PresentationFormat>全屏显示(4:3)</PresentationFormat>
  <Paragraphs>499</Paragraphs>
  <Slides>18</Slides>
  <Notes>4</Notes>
  <HiddenSlides>0</HiddenSlides>
  <MMClips>0</MMClips>
  <ScaleCrop>false</ScaleCrop>
  <HeadingPairs>
    <vt:vector size="4" baseType="variant">
      <vt:variant>
        <vt:lpstr>主题</vt:lpstr>
      </vt:variant>
      <vt:variant>
        <vt:i4>3</vt:i4>
      </vt:variant>
      <vt:variant>
        <vt:lpstr>幻灯片标题</vt:lpstr>
      </vt:variant>
      <vt:variant>
        <vt:i4>18</vt:i4>
      </vt:variant>
    </vt:vector>
  </HeadingPairs>
  <TitlesOfParts>
    <vt:vector size="21" baseType="lpstr">
      <vt:lpstr>1_Wind</vt:lpstr>
      <vt:lpstr>Wind</vt:lpstr>
      <vt:lpstr>ppt2</vt:lpstr>
      <vt:lpstr>幻灯片 1</vt:lpstr>
      <vt:lpstr>幻灯片 2</vt:lpstr>
      <vt:lpstr>截至到11月30日，新三板共有4385家公司挂牌，其中11月共有490家公司挂牌，新增加292.48亿股。312家公司有50家公司属于软件与服务排名首位，有81家公司属于资本与货物排名第二。</vt:lpstr>
      <vt:lpstr>11月份，新三板合计成交227.96亿元，其中做市转让成交158.12亿元，协议转让成交69.84亿元。成交量方面，合计成交43.39亿股，做市转让成交27.62亿股，协议转让成交15.78亿股。</vt:lpstr>
      <vt:lpstr>幻灯片 5</vt:lpstr>
      <vt:lpstr>幻灯片 6</vt:lpstr>
      <vt:lpstr>幻灯片 7</vt:lpstr>
      <vt:lpstr>幻灯片 8</vt:lpstr>
      <vt:lpstr>整体看，11月份二级市场表现，以上涨和持平为主，上涨的达到了738家。而分做市、协议来看，做市转让方面，上涨占大多数，比例超过48.14%，而协议转让方面，持平占大多数，达到了59.35%左右。</vt:lpstr>
      <vt:lpstr>幻灯片 10</vt:lpstr>
      <vt:lpstr>幻灯片 11</vt:lpstr>
      <vt:lpstr>幻灯片 12</vt:lpstr>
      <vt:lpstr>幻灯片 13</vt:lpstr>
      <vt:lpstr>幻灯片 14</vt:lpstr>
      <vt:lpstr>11月份，共有194家公司董事会抛出定增预案，预计募集金额达到264.06亿元。其中软件与服务类涉及的公司最多，达到了38家。</vt:lpstr>
      <vt:lpstr>11月份，共有299家公司实施定增，实际募集金额达到245.54亿元。其中软件与服务类涉及的公司最多，达到了62家，多元金融类募集资金最多，达到了165.15。（按定增股份上市日统计）</vt:lpstr>
      <vt:lpstr>免责声明 </vt:lpstr>
      <vt:lpstr>幻灯片 18</vt:lpstr>
    </vt:vector>
  </TitlesOfParts>
  <Company>wind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lchen</dc:creator>
  <cp:lastModifiedBy>lchen</cp:lastModifiedBy>
  <cp:revision>440</cp:revision>
  <dcterms:created xsi:type="dcterms:W3CDTF">2012-07-04T07:56:19Z</dcterms:created>
  <dcterms:modified xsi:type="dcterms:W3CDTF">2015-12-02T00:45:45Z</dcterms:modified>
</cp:coreProperties>
</file>